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38"/>
  </p:notesMasterIdLst>
  <p:sldIdLst>
    <p:sldId id="284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5" r:id="rId35"/>
    <p:sldId id="286" r:id="rId36"/>
    <p:sldId id="287" r:id="rId3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D53E8-BA82-497F-BDD6-E9CA5ADB593C}" type="datetimeFigureOut">
              <a:rPr lang="pl-PL" smtClean="0"/>
              <a:t>2014-02-11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6DA0A-2E74-40DD-95D0-9E6971143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293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6DE7CE69-B57A-4BA7-A228-7208A0AC6B0B}" type="slidenum">
              <a:rPr lang="pl-PL" altLang="pl-PL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</a:t>
            </a:fld>
            <a:endParaRPr lang="pl-PL" altLang="pl-PL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0707" name="Text Box 1"/>
          <p:cNvSpPr txBox="1">
            <a:spLocks noChangeArrowheads="1"/>
          </p:cNvSpPr>
          <p:nvPr/>
        </p:nvSpPr>
        <p:spPr bwMode="auto">
          <a:xfrm>
            <a:off x="3884759" y="8684753"/>
            <a:ext cx="2970038" cy="45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SzPct val="45000"/>
            </a:pPr>
            <a:fld id="{3FC813D4-413E-421A-8C16-667940415B10}" type="slidenum">
              <a:rPr lang="pl-PL" altLang="pl-PL" sz="1200" b="0" smtClean="0">
                <a:solidFill>
                  <a:srgbClr val="000000"/>
                </a:solidFill>
                <a:latin typeface="Times New Roman" pitchFamily="18" charset="0"/>
              </a:rPr>
              <a:pPr algn="r" defTabSz="449263" eaLnBrk="1" fontAlgn="base" hangingPunct="1">
                <a:spcBef>
                  <a:spcPct val="0"/>
                </a:spcBef>
                <a:spcAft>
                  <a:spcPct val="0"/>
                </a:spcAft>
                <a:buSzPct val="45000"/>
              </a:pPr>
              <a:t>1</a:t>
            </a:fld>
            <a:endParaRPr lang="pl-PL" altLang="pl-PL" sz="1200" b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0708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0709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640" y="4343839"/>
            <a:ext cx="5488322" cy="411567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16231788-44C1-4809-8C20-58DB62BE96A5}" type="slidenum">
              <a:rPr lang="pl-PL" altLang="pl-PL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</a:t>
            </a:fld>
            <a:endParaRPr lang="pl-PL" altLang="pl-PL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0403" name="Text Box 1"/>
          <p:cNvSpPr txBox="1">
            <a:spLocks noChangeArrowheads="1"/>
          </p:cNvSpPr>
          <p:nvPr/>
        </p:nvSpPr>
        <p:spPr bwMode="auto">
          <a:xfrm>
            <a:off x="3884759" y="8684753"/>
            <a:ext cx="2970038" cy="45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SzPct val="45000"/>
            </a:pPr>
            <a:fld id="{71569D6A-CAFE-45A2-A551-A21B372B4E79}" type="slidenum">
              <a:rPr lang="pl-PL" altLang="pl-PL" sz="1200" b="0">
                <a:solidFill>
                  <a:srgbClr val="000000"/>
                </a:solidFill>
                <a:latin typeface="Times New Roman" pitchFamily="18" charset="0"/>
              </a:rPr>
              <a:pPr algn="r" defTabSz="449263" eaLnBrk="1" fontAlgn="base" hangingPunct="1">
                <a:spcBef>
                  <a:spcPct val="0"/>
                </a:spcBef>
                <a:spcAft>
                  <a:spcPct val="0"/>
                </a:spcAft>
                <a:buSzPct val="45000"/>
              </a:pPr>
              <a:t>11</a:t>
            </a:fld>
            <a:endParaRPr lang="pl-PL" altLang="pl-PL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040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040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640" y="4343839"/>
            <a:ext cx="5488322" cy="411567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E3C4B0C9-D5FA-46F6-A2DE-F8ED23FCE52B}" type="slidenum">
              <a:rPr lang="pl-PL" altLang="pl-PL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12</a:t>
            </a:fld>
            <a:endParaRPr lang="pl-PL" altLang="pl-PL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1427" name="Text Box 1"/>
          <p:cNvSpPr txBox="1">
            <a:spLocks noChangeArrowheads="1"/>
          </p:cNvSpPr>
          <p:nvPr/>
        </p:nvSpPr>
        <p:spPr bwMode="auto">
          <a:xfrm>
            <a:off x="3884759" y="8684753"/>
            <a:ext cx="2970038" cy="45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SzPct val="45000"/>
            </a:pPr>
            <a:fld id="{11FADBC5-370A-4FC9-A8B8-32C0410C6451}" type="slidenum">
              <a:rPr lang="pl-PL" altLang="pl-PL" sz="1200" b="0">
                <a:solidFill>
                  <a:srgbClr val="000000"/>
                </a:solidFill>
                <a:latin typeface="Times New Roman" pitchFamily="18" charset="0"/>
              </a:rPr>
              <a:pPr algn="r" defTabSz="449263" eaLnBrk="1" fontAlgn="base" hangingPunct="1">
                <a:spcBef>
                  <a:spcPct val="0"/>
                </a:spcBef>
                <a:spcAft>
                  <a:spcPct val="0"/>
                </a:spcAft>
                <a:buSzPct val="45000"/>
              </a:pPr>
              <a:t>12</a:t>
            </a:fld>
            <a:endParaRPr lang="pl-PL" altLang="pl-PL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142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142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640" y="4343839"/>
            <a:ext cx="5488322" cy="411567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D4545026-43C5-4C70-BD10-A71A342974F4}" type="slidenum">
              <a:rPr lang="pl-PL" altLang="pl-PL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13</a:t>
            </a:fld>
            <a:endParaRPr lang="pl-PL" altLang="pl-PL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2451" name="Text Box 1"/>
          <p:cNvSpPr txBox="1">
            <a:spLocks noChangeArrowheads="1"/>
          </p:cNvSpPr>
          <p:nvPr/>
        </p:nvSpPr>
        <p:spPr bwMode="auto">
          <a:xfrm>
            <a:off x="3884759" y="8684753"/>
            <a:ext cx="2970038" cy="45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SzPct val="45000"/>
            </a:pPr>
            <a:fld id="{99F0246F-02C2-47DB-980C-CB16DD5C972C}" type="slidenum">
              <a:rPr lang="pl-PL" altLang="pl-PL" sz="1200" b="0">
                <a:solidFill>
                  <a:srgbClr val="000000"/>
                </a:solidFill>
                <a:latin typeface="Times New Roman" pitchFamily="18" charset="0"/>
              </a:rPr>
              <a:pPr algn="r" defTabSz="449263" eaLnBrk="1" fontAlgn="base" hangingPunct="1">
                <a:spcBef>
                  <a:spcPct val="0"/>
                </a:spcBef>
                <a:spcAft>
                  <a:spcPct val="0"/>
                </a:spcAft>
                <a:buSzPct val="45000"/>
              </a:pPr>
              <a:t>13</a:t>
            </a:fld>
            <a:endParaRPr lang="pl-PL" altLang="pl-PL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245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245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640" y="4343839"/>
            <a:ext cx="5488322" cy="411567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altLang="pl-PL" smtClean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E74356D8-06CB-4DA6-9B10-DF85B7B07D43}" type="slidenum">
              <a:rPr lang="pl-PL" altLang="pl-PL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14</a:t>
            </a:fld>
            <a:endParaRPr lang="pl-PL" altLang="pl-PL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4499" name="Text Box 1"/>
          <p:cNvSpPr txBox="1">
            <a:spLocks noChangeArrowheads="1"/>
          </p:cNvSpPr>
          <p:nvPr/>
        </p:nvSpPr>
        <p:spPr bwMode="auto">
          <a:xfrm>
            <a:off x="3884759" y="8684753"/>
            <a:ext cx="2970038" cy="45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SzPct val="45000"/>
            </a:pPr>
            <a:fld id="{23079BF0-F9CC-4EBE-87F2-911E82FA36EC}" type="slidenum">
              <a:rPr lang="pl-PL" altLang="pl-PL" sz="1200" b="0">
                <a:solidFill>
                  <a:srgbClr val="000000"/>
                </a:solidFill>
                <a:latin typeface="Times New Roman" pitchFamily="18" charset="0"/>
              </a:rPr>
              <a:pPr algn="r" defTabSz="449263" eaLnBrk="1" fontAlgn="base" hangingPunct="1">
                <a:spcBef>
                  <a:spcPct val="0"/>
                </a:spcBef>
                <a:spcAft>
                  <a:spcPct val="0"/>
                </a:spcAft>
                <a:buSzPct val="45000"/>
              </a:pPr>
              <a:t>14</a:t>
            </a:fld>
            <a:endParaRPr lang="pl-PL" altLang="pl-PL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450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450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640" y="4343839"/>
            <a:ext cx="5488322" cy="411567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C26A6C6E-FBE8-4468-AE55-0A081F193B90}" type="slidenum">
              <a:rPr lang="pl-PL" altLang="pl-PL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15</a:t>
            </a:fld>
            <a:endParaRPr lang="pl-PL" altLang="pl-PL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23" name="Text Box 1"/>
          <p:cNvSpPr txBox="1">
            <a:spLocks noChangeArrowheads="1"/>
          </p:cNvSpPr>
          <p:nvPr/>
        </p:nvSpPr>
        <p:spPr bwMode="auto">
          <a:xfrm>
            <a:off x="3884759" y="8684753"/>
            <a:ext cx="2970038" cy="45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SzPct val="45000"/>
            </a:pPr>
            <a:fld id="{84703594-3DA3-44F4-94B5-7728D2BC59E4}" type="slidenum">
              <a:rPr lang="pl-PL" altLang="pl-PL" sz="1200" b="0">
                <a:solidFill>
                  <a:srgbClr val="000000"/>
                </a:solidFill>
                <a:latin typeface="Times New Roman" pitchFamily="18" charset="0"/>
              </a:rPr>
              <a:pPr algn="r" defTabSz="449263" eaLnBrk="1" fontAlgn="base" hangingPunct="1">
                <a:spcBef>
                  <a:spcPct val="0"/>
                </a:spcBef>
                <a:spcAft>
                  <a:spcPct val="0"/>
                </a:spcAft>
                <a:buSzPct val="45000"/>
              </a:pPr>
              <a:t>15</a:t>
            </a:fld>
            <a:endParaRPr lang="pl-PL" altLang="pl-PL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2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2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640" y="4343839"/>
            <a:ext cx="5488322" cy="411567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5F6F43F9-802D-467E-AA97-46219D12DB73}" type="slidenum">
              <a:rPr lang="pl-PL" altLang="pl-PL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16</a:t>
            </a:fld>
            <a:endParaRPr lang="pl-PL" altLang="pl-PL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85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85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640" y="4343839"/>
            <a:ext cx="5485118" cy="411275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38C3258E-C4A0-4700-B2C2-B71F0CFF5F59}" type="slidenum">
              <a:rPr lang="pl-PL" altLang="pl-PL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17</a:t>
            </a:fld>
            <a:endParaRPr lang="pl-PL" altLang="pl-PL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16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16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640" y="4343839"/>
            <a:ext cx="5485118" cy="411275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EAC4B809-A2FF-4E93-BD9F-974058103413}" type="slidenum">
              <a:rPr lang="pl-PL" altLang="pl-PL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18</a:t>
            </a:fld>
            <a:endParaRPr lang="pl-PL" altLang="pl-PL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26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26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640" y="4343839"/>
            <a:ext cx="5485118" cy="411275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EE5C72B5-DC34-4431-8D13-159AF38F73AD}" type="slidenum">
              <a:rPr lang="pl-PL" altLang="pl-PL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19</a:t>
            </a:fld>
            <a:endParaRPr lang="pl-PL" altLang="pl-PL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47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47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640" y="4343839"/>
            <a:ext cx="5485118" cy="411275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C311C5D4-01F1-4B90-ACDB-7CDD29F69AF0}" type="slidenum">
              <a:rPr lang="pl-PL" altLang="pl-PL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20</a:t>
            </a:fld>
            <a:endParaRPr lang="pl-PL" altLang="pl-PL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67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67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640" y="4343839"/>
            <a:ext cx="5485118" cy="411275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BE43D53B-3180-413F-B8AE-5A9BBD9B7A86}" type="slidenum">
              <a:rPr lang="pl-PL" altLang="pl-PL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</a:t>
            </a:fld>
            <a:endParaRPr lang="pl-PL" altLang="pl-PL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2211" name="Text Box 1"/>
          <p:cNvSpPr txBox="1">
            <a:spLocks noChangeArrowheads="1"/>
          </p:cNvSpPr>
          <p:nvPr/>
        </p:nvSpPr>
        <p:spPr bwMode="auto">
          <a:xfrm>
            <a:off x="3884759" y="8684753"/>
            <a:ext cx="2970038" cy="45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SzPct val="45000"/>
            </a:pPr>
            <a:fld id="{D595A1A9-30FF-4AB6-A3E4-0FB692DB9456}" type="slidenum">
              <a:rPr lang="pl-PL" altLang="pl-PL" sz="1200" b="0">
                <a:solidFill>
                  <a:srgbClr val="000000"/>
                </a:solidFill>
                <a:latin typeface="Times New Roman" pitchFamily="18" charset="0"/>
              </a:rPr>
              <a:pPr algn="r" defTabSz="449263" eaLnBrk="1" fontAlgn="base" hangingPunct="1">
                <a:spcBef>
                  <a:spcPct val="0"/>
                </a:spcBef>
                <a:spcAft>
                  <a:spcPct val="0"/>
                </a:spcAft>
                <a:buSzPct val="45000"/>
              </a:pPr>
              <a:t>2</a:t>
            </a:fld>
            <a:endParaRPr lang="pl-PL" altLang="pl-PL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221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221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640" y="4343839"/>
            <a:ext cx="5488322" cy="411567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818E5335-C84F-4401-A78B-3C0E019559AE}" type="slidenum">
              <a:rPr lang="pl-PL" altLang="pl-PL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21</a:t>
            </a:fld>
            <a:endParaRPr lang="pl-PL" altLang="pl-PL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88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88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640" y="4343839"/>
            <a:ext cx="5485118" cy="411275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C437F809-D3FB-45E5-AA16-EC74DEEE8E18}" type="slidenum">
              <a:rPr lang="pl-PL" altLang="pl-PL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22</a:t>
            </a:fld>
            <a:endParaRPr lang="pl-PL" altLang="pl-PL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08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08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640" y="4343839"/>
            <a:ext cx="5485118" cy="411275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F660BAAC-99A9-4489-A64A-838AD17A7161}" type="slidenum">
              <a:rPr lang="pl-PL" altLang="pl-PL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23</a:t>
            </a:fld>
            <a:endParaRPr lang="pl-PL" altLang="pl-PL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29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29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640" y="4343839"/>
            <a:ext cx="5485118" cy="411275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FFE0BDF3-914F-454B-B473-9B25C03B0B32}" type="slidenum">
              <a:rPr lang="pl-PL" altLang="pl-PL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24</a:t>
            </a:fld>
            <a:endParaRPr lang="pl-PL" altLang="pl-PL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49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49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640" y="4343839"/>
            <a:ext cx="5485118" cy="411275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6969CF2D-FA15-4FEF-9863-CF7C57D78C75}" type="slidenum">
              <a:rPr lang="pl-PL" altLang="pl-PL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25</a:t>
            </a:fld>
            <a:endParaRPr lang="pl-PL" altLang="pl-PL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70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70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640" y="4343839"/>
            <a:ext cx="5485118" cy="411275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9D89546A-98B5-4D48-A37C-4A3731F15299}" type="slidenum">
              <a:rPr lang="pl-PL" altLang="pl-PL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26</a:t>
            </a:fld>
            <a:endParaRPr lang="pl-PL" altLang="pl-PL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90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90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640" y="4343839"/>
            <a:ext cx="5485118" cy="411275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8B1423D2-F308-462F-AE96-3B9CD9C2DB70}" type="slidenum">
              <a:rPr lang="pl-PL" altLang="pl-PL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27</a:t>
            </a:fld>
            <a:endParaRPr lang="pl-PL" altLang="pl-PL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11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11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640" y="4343839"/>
            <a:ext cx="5485118" cy="411275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19BF8164-B9CA-4864-97F4-62D68967E43E}" type="slidenum">
              <a:rPr lang="pl-PL" altLang="pl-PL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28</a:t>
            </a:fld>
            <a:endParaRPr lang="pl-PL" altLang="pl-PL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70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70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640" y="4343839"/>
            <a:ext cx="5485118" cy="411275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97BBF71C-248E-47AB-AA17-C9F95429B6EC}" type="slidenum">
              <a:rPr lang="pl-PL" altLang="pl-PL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29</a:t>
            </a:fld>
            <a:endParaRPr lang="pl-PL" altLang="pl-PL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8115" name="Text Box 1"/>
          <p:cNvSpPr txBox="1">
            <a:spLocks noChangeArrowheads="1"/>
          </p:cNvSpPr>
          <p:nvPr/>
        </p:nvSpPr>
        <p:spPr bwMode="auto">
          <a:xfrm>
            <a:off x="3884759" y="8684753"/>
            <a:ext cx="2970038" cy="45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SzPct val="45000"/>
            </a:pPr>
            <a:fld id="{234B9FC8-DF68-4376-A562-469178253A63}" type="slidenum">
              <a:rPr lang="pl-PL" altLang="pl-PL" sz="1200" b="0" smtClean="0">
                <a:solidFill>
                  <a:srgbClr val="000000"/>
                </a:solidFill>
                <a:latin typeface="Times New Roman" pitchFamily="18" charset="0"/>
              </a:rPr>
              <a:pPr algn="r" defTabSz="449263" eaLnBrk="1" fontAlgn="base" hangingPunct="1">
                <a:spcBef>
                  <a:spcPct val="0"/>
                </a:spcBef>
                <a:spcAft>
                  <a:spcPct val="0"/>
                </a:spcAft>
                <a:buSzPct val="45000"/>
              </a:pPr>
              <a:t>29</a:t>
            </a:fld>
            <a:endParaRPr lang="pl-PL" altLang="pl-PL" sz="1200" b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8116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8117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640" y="4343839"/>
            <a:ext cx="5488322" cy="411567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9A5B44AA-0796-4EC7-AAE1-8D5ACE16A711}" type="slidenum">
              <a:rPr lang="pl-PL" altLang="pl-PL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30</a:t>
            </a:fld>
            <a:endParaRPr lang="pl-PL" altLang="pl-PL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5219" name="Text Box 1"/>
          <p:cNvSpPr txBox="1">
            <a:spLocks noChangeArrowheads="1"/>
          </p:cNvSpPr>
          <p:nvPr/>
        </p:nvSpPr>
        <p:spPr bwMode="auto">
          <a:xfrm>
            <a:off x="3884759" y="8684753"/>
            <a:ext cx="2970038" cy="45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SzPct val="45000"/>
            </a:pPr>
            <a:fld id="{14498F96-9BD1-4B55-B049-61CFBF1DC681}" type="slidenum">
              <a:rPr lang="pl-PL" altLang="pl-PL" sz="1200" b="0" smtClean="0">
                <a:solidFill>
                  <a:srgbClr val="000000"/>
                </a:solidFill>
                <a:latin typeface="Times New Roman" pitchFamily="18" charset="0"/>
              </a:rPr>
              <a:pPr algn="r" defTabSz="449263" eaLnBrk="1" fontAlgn="base" hangingPunct="1">
                <a:spcBef>
                  <a:spcPct val="0"/>
                </a:spcBef>
                <a:spcAft>
                  <a:spcPct val="0"/>
                </a:spcAft>
                <a:buSzPct val="45000"/>
              </a:pPr>
              <a:t>30</a:t>
            </a:fld>
            <a:endParaRPr lang="pl-PL" altLang="pl-PL" sz="1200" b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5220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5221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640" y="4343839"/>
            <a:ext cx="5488322" cy="411567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961BE8E8-228E-4A5C-8646-270FAAED656F}" type="slidenum">
              <a:rPr lang="pl-PL" altLang="pl-PL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</a:t>
            </a:fld>
            <a:endParaRPr lang="pl-PL" altLang="pl-PL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3235" name="Text Box 1"/>
          <p:cNvSpPr txBox="1">
            <a:spLocks noChangeArrowheads="1"/>
          </p:cNvSpPr>
          <p:nvPr/>
        </p:nvSpPr>
        <p:spPr bwMode="auto">
          <a:xfrm>
            <a:off x="3884759" y="8684753"/>
            <a:ext cx="2970038" cy="45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SzPct val="45000"/>
            </a:pPr>
            <a:fld id="{ECE67332-393E-44B8-ACED-56E3D0910074}" type="slidenum">
              <a:rPr lang="pl-PL" altLang="pl-PL" sz="1200" b="0">
                <a:solidFill>
                  <a:srgbClr val="000000"/>
                </a:solidFill>
                <a:latin typeface="Times New Roman" pitchFamily="18" charset="0"/>
              </a:rPr>
              <a:pPr algn="r" defTabSz="449263" eaLnBrk="1" fontAlgn="base" hangingPunct="1">
                <a:spcBef>
                  <a:spcPct val="0"/>
                </a:spcBef>
                <a:spcAft>
                  <a:spcPct val="0"/>
                </a:spcAft>
                <a:buSzPct val="45000"/>
              </a:pPr>
              <a:t>3</a:t>
            </a:fld>
            <a:endParaRPr lang="pl-PL" altLang="pl-PL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323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323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640" y="4343839"/>
            <a:ext cx="5488322" cy="411567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39540B89-3C74-4240-AE8B-4E4EF251494C}" type="slidenum">
              <a:rPr lang="pl-PL" altLang="pl-PL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</a:t>
            </a:fld>
            <a:endParaRPr lang="pl-PL" altLang="pl-PL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4259" name="Text Box 2"/>
          <p:cNvSpPr txBox="1">
            <a:spLocks noChangeArrowheads="1"/>
          </p:cNvSpPr>
          <p:nvPr/>
        </p:nvSpPr>
        <p:spPr bwMode="auto">
          <a:xfrm>
            <a:off x="3884759" y="8684753"/>
            <a:ext cx="2970038" cy="45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SzPct val="45000"/>
            </a:pPr>
            <a:fld id="{12A3211C-7F19-412C-8374-D6AB87E5DBA3}" type="slidenum">
              <a:rPr lang="pl-PL" altLang="pl-PL" sz="1200" b="0">
                <a:solidFill>
                  <a:srgbClr val="000000"/>
                </a:solidFill>
                <a:latin typeface="Times New Roman" pitchFamily="18" charset="0"/>
              </a:rPr>
              <a:pPr algn="r" defTabSz="449263" eaLnBrk="1" fontAlgn="base" hangingPunct="1">
                <a:spcBef>
                  <a:spcPct val="0"/>
                </a:spcBef>
                <a:spcAft>
                  <a:spcPct val="0"/>
                </a:spcAft>
                <a:buSzPct val="45000"/>
              </a:pPr>
              <a:t>4</a:t>
            </a:fld>
            <a:endParaRPr lang="pl-PL" altLang="pl-PL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426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242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640" y="4343839"/>
            <a:ext cx="5488322" cy="411567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310AEF94-D3E6-4E00-80C3-D0A50B5A4AEF}" type="slidenum">
              <a:rPr lang="pl-PL" altLang="pl-PL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6</a:t>
            </a:fld>
            <a:endParaRPr lang="pl-PL" altLang="pl-PL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283" name="Text Box 1"/>
          <p:cNvSpPr txBox="1">
            <a:spLocks noChangeArrowheads="1"/>
          </p:cNvSpPr>
          <p:nvPr/>
        </p:nvSpPr>
        <p:spPr bwMode="auto">
          <a:xfrm>
            <a:off x="3884759" y="8684753"/>
            <a:ext cx="2970038" cy="45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SzPct val="45000"/>
            </a:pPr>
            <a:fld id="{F838A82B-3D31-4463-A394-04FAABC3ADC2}" type="slidenum">
              <a:rPr lang="pl-PL" altLang="pl-PL" sz="1200" b="0">
                <a:solidFill>
                  <a:srgbClr val="000000"/>
                </a:solidFill>
                <a:latin typeface="Times New Roman" pitchFamily="18" charset="0"/>
              </a:rPr>
              <a:pPr algn="r" defTabSz="449263" eaLnBrk="1" fontAlgn="base" hangingPunct="1">
                <a:spcBef>
                  <a:spcPct val="0"/>
                </a:spcBef>
                <a:spcAft>
                  <a:spcPct val="0"/>
                </a:spcAft>
                <a:buSzPct val="45000"/>
              </a:pPr>
              <a:t>6</a:t>
            </a:fld>
            <a:endParaRPr lang="pl-PL" altLang="pl-PL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28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28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640" y="4343839"/>
            <a:ext cx="5488322" cy="411567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9B80A511-6AE7-4BF3-B8BB-E60EA220C325}" type="slidenum">
              <a:rPr lang="pl-PL" altLang="pl-PL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7</a:t>
            </a:fld>
            <a:endParaRPr lang="pl-PL" altLang="pl-PL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6307" name="Text Box 1"/>
          <p:cNvSpPr txBox="1">
            <a:spLocks noChangeArrowheads="1"/>
          </p:cNvSpPr>
          <p:nvPr/>
        </p:nvSpPr>
        <p:spPr bwMode="auto">
          <a:xfrm>
            <a:off x="3884759" y="8684753"/>
            <a:ext cx="2970038" cy="45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SzPct val="45000"/>
            </a:pPr>
            <a:fld id="{45B86510-2869-4CCB-9F1D-BAA84A4B5A78}" type="slidenum">
              <a:rPr lang="pl-PL" altLang="pl-PL" sz="1200" b="0">
                <a:solidFill>
                  <a:srgbClr val="000000"/>
                </a:solidFill>
                <a:latin typeface="Times New Roman" pitchFamily="18" charset="0"/>
              </a:rPr>
              <a:pPr algn="r" defTabSz="449263" eaLnBrk="1" fontAlgn="base" hangingPunct="1">
                <a:spcBef>
                  <a:spcPct val="0"/>
                </a:spcBef>
                <a:spcAft>
                  <a:spcPct val="0"/>
                </a:spcAft>
                <a:buSzPct val="45000"/>
              </a:pPr>
              <a:t>7</a:t>
            </a:fld>
            <a:endParaRPr lang="pl-PL" altLang="pl-PL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630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630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640" y="4343839"/>
            <a:ext cx="5488322" cy="411567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552EB1E3-092B-4BA6-9572-022318AB3895}" type="slidenum">
              <a:rPr lang="pl-PL" altLang="pl-PL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8</a:t>
            </a:fld>
            <a:endParaRPr lang="pl-PL" altLang="pl-PL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7331" name="Text Box 1"/>
          <p:cNvSpPr txBox="1">
            <a:spLocks noChangeArrowheads="1"/>
          </p:cNvSpPr>
          <p:nvPr/>
        </p:nvSpPr>
        <p:spPr bwMode="auto">
          <a:xfrm>
            <a:off x="3884759" y="8684753"/>
            <a:ext cx="2970038" cy="45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SzPct val="45000"/>
            </a:pPr>
            <a:fld id="{BC648E45-23E5-4C81-A262-68B6A6895FB3}" type="slidenum">
              <a:rPr lang="pl-PL" altLang="pl-PL" sz="1200" b="0">
                <a:solidFill>
                  <a:srgbClr val="000000"/>
                </a:solidFill>
                <a:latin typeface="Times New Roman" pitchFamily="18" charset="0"/>
              </a:rPr>
              <a:pPr algn="r" defTabSz="449263" eaLnBrk="1" fontAlgn="base" hangingPunct="1">
                <a:spcBef>
                  <a:spcPct val="0"/>
                </a:spcBef>
                <a:spcAft>
                  <a:spcPct val="0"/>
                </a:spcAft>
                <a:buSzPct val="45000"/>
              </a:pPr>
              <a:t>8</a:t>
            </a:fld>
            <a:endParaRPr lang="pl-PL" altLang="pl-PL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733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733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640" y="4343839"/>
            <a:ext cx="5488322" cy="411567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4C5E89E7-122B-4EC6-9ED3-E3FD63B392C2}" type="slidenum">
              <a:rPr lang="pl-PL" altLang="pl-PL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9</a:t>
            </a:fld>
            <a:endParaRPr lang="pl-PL" altLang="pl-PL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8355" name="Text Box 1"/>
          <p:cNvSpPr txBox="1">
            <a:spLocks noChangeArrowheads="1"/>
          </p:cNvSpPr>
          <p:nvPr/>
        </p:nvSpPr>
        <p:spPr bwMode="auto">
          <a:xfrm>
            <a:off x="3884759" y="8684753"/>
            <a:ext cx="2970038" cy="45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SzPct val="45000"/>
            </a:pPr>
            <a:fld id="{8DCE7786-7BFB-4358-AC1D-515743D0CEB1}" type="slidenum">
              <a:rPr lang="pl-PL" altLang="pl-PL" sz="1200" b="0">
                <a:solidFill>
                  <a:srgbClr val="000000"/>
                </a:solidFill>
                <a:latin typeface="Times New Roman" pitchFamily="18" charset="0"/>
              </a:rPr>
              <a:pPr algn="r" defTabSz="449263" eaLnBrk="1" fontAlgn="base" hangingPunct="1">
                <a:spcBef>
                  <a:spcPct val="0"/>
                </a:spcBef>
                <a:spcAft>
                  <a:spcPct val="0"/>
                </a:spcAft>
                <a:buSzPct val="45000"/>
              </a:pPr>
              <a:t>9</a:t>
            </a:fld>
            <a:endParaRPr lang="pl-PL" altLang="pl-PL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835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835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640" y="4343839"/>
            <a:ext cx="5488322" cy="411567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altLang="pl-PL" smtClean="0"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6B0B7C7B-F0D2-4120-8E3B-3FD3B251D75B}" type="slidenum">
              <a:rPr lang="pl-PL" altLang="pl-PL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10</a:t>
            </a:fld>
            <a:endParaRPr lang="pl-PL" altLang="pl-PL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9379" name="Text Box 1"/>
          <p:cNvSpPr txBox="1">
            <a:spLocks noChangeArrowheads="1"/>
          </p:cNvSpPr>
          <p:nvPr/>
        </p:nvSpPr>
        <p:spPr bwMode="auto">
          <a:xfrm>
            <a:off x="3884759" y="8684753"/>
            <a:ext cx="2970038" cy="45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SzPct val="45000"/>
            </a:pPr>
            <a:fld id="{878B955A-92F2-4F32-A55D-C48A26A4D586}" type="slidenum">
              <a:rPr lang="pl-PL" altLang="pl-PL" sz="1200" b="0">
                <a:solidFill>
                  <a:srgbClr val="000000"/>
                </a:solidFill>
                <a:latin typeface="Times New Roman" pitchFamily="18" charset="0"/>
              </a:rPr>
              <a:pPr algn="r" defTabSz="449263" eaLnBrk="1" fontAlgn="base" hangingPunct="1">
                <a:spcBef>
                  <a:spcPct val="0"/>
                </a:spcBef>
                <a:spcAft>
                  <a:spcPct val="0"/>
                </a:spcAft>
                <a:buSzPct val="45000"/>
              </a:pPr>
              <a:t>10</a:t>
            </a:fld>
            <a:endParaRPr lang="pl-PL" altLang="pl-PL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938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938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640" y="4343839"/>
            <a:ext cx="5488322" cy="411567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F3B37-FFFD-4F2B-8D7F-2D6021DB1C3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87245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77431-68E6-4B25-A7CE-39229079CA2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4510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607218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607218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C76A4-6E38-4680-A86A-8AFBB5A8404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29937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8BB8A-577D-4445-A804-E5EEFA83954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3525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D5391-405F-4061-9DD4-712AD3C1EB3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9781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BBF81-0FC9-4060-ABD4-452090F5802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89815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600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600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02347-9E98-40E3-A391-2ED4870974B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10793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7F0BC-3946-4789-A446-A0FE681A005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52881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F2C2E-0A1E-45F1-967A-71DA9924579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40345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62F05-C8EF-4709-BC8E-1B881234BF5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23944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76AB-E2CF-4CF8-B37C-3DE4EED4CC9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8226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D4454-B5A7-4E61-AB67-42E5407141C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31131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18658-22E9-44BB-A025-BEB4CD4486F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77560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304E9-A93F-4A09-85F3-87B3510C86A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36309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607218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607218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9E6B9-4262-4B1E-A972-AE161042951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76513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F3B37-FFFD-4F2B-8D7F-2D6021DB1C3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31011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D4454-B5A7-4E61-AB67-42E5407141C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86693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8A1A1-17FE-49E7-AF9A-81D7F66C503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62044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600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600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0EE01-01DD-430B-9ABE-1118D6AE834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30082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AAA0F-4D20-4777-89FB-7AA58E69423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99505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5C9EC-1510-481A-829A-DEB779E5441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87602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6405F-6E3F-4CB0-8509-4F5E8DDA93B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8536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8A1A1-17FE-49E7-AF9A-81D7F66C503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7503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255E5-F161-4613-A577-39DA2051DE3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936697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4C972-93CA-4625-AD0A-00E0460F72C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234171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77431-68E6-4B25-A7CE-39229079CA2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59165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607218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607218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C76A4-6E38-4680-A86A-8AFBB5A8404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84516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6CF15-6D55-4BF9-B7F1-A6FD9A4D0F8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361043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A952A-2620-4236-816B-3F1AFB9F147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712723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1F998-E65F-49F9-8267-9B640FD34B9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96678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600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600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9D9F4-822F-4424-8D76-27A9177D070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150108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906BC-2119-4556-9E48-2E7B647980B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677642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4DE8B-02C7-492E-BAB9-455F08E605D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8713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600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600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0EE01-01DD-430B-9ABE-1118D6AE834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22094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BCC0F-05F3-41B1-BC86-A8AA0EF189C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577665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194EE-8650-4EB0-8FC8-099E8B0F473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58055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5051D-D660-4C05-98AB-B848790D4CF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449558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E6A14-60CC-444B-ADE5-A9FC1D26DEF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906062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607218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607218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24E9-41BE-46F9-862E-9C3B6A2FCEE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271600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F3B37-FFFD-4F2B-8D7F-2D6021DB1C3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820752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D4454-B5A7-4E61-AB67-42E5407141C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687606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8A1A1-17FE-49E7-AF9A-81D7F66C503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810019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600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600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0EE01-01DD-430B-9ABE-1118D6AE834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666454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AAA0F-4D20-4777-89FB-7AA58E69423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6649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AAA0F-4D20-4777-89FB-7AA58E69423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065785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5C9EC-1510-481A-829A-DEB779E5441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441985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6405F-6E3F-4CB0-8509-4F5E8DDA93B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351705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255E5-F161-4613-A577-39DA2051DE3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365795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4C972-93CA-4625-AD0A-00E0460F72C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898399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77431-68E6-4B25-A7CE-39229079CA2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448078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607218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607218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C76A4-6E38-4680-A86A-8AFBB5A8404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587408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94F0C-6D0F-4EB4-B589-7C5062DDD37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741913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28E86-F1D1-4DF9-A067-2A585E497D0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85492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3B1FF-60F0-409C-AE0B-B99643ED5D8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127011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600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600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1A2C5-CEAB-413B-ACA5-6AD224F41A3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1588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5C9EC-1510-481A-829A-DEB779E5441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624578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72978-A084-479F-A435-5D6B592D9F2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65319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A326D-5C0E-4631-855D-0FC1132F188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43221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9EF00-9E0E-4B7D-A691-FC290BFEA33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215613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6D9A8-1AED-4087-86F5-1789E37FE1B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452068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2970-8DBD-4F5F-A7C7-8631CACD7D8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479807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2D50E-5212-4492-8B69-9489451FCF0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327433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607218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607218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03801-DDAA-4530-833B-21D13110D6B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486220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94F0C-6D0F-4EB4-B589-7C5062DDD37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5141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28E86-F1D1-4DF9-A067-2A585E497D0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674478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3B1FF-60F0-409C-AE0B-B99643ED5D8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4585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6405F-6E3F-4CB0-8509-4F5E8DDA93B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555761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600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600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1A2C5-CEAB-413B-ACA5-6AD224F41A3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003619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72978-A084-479F-A435-5D6B592D9F2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276755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A326D-5C0E-4631-855D-0FC1132F188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619785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9EF00-9E0E-4B7D-A691-FC290BFEA33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610713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6D9A8-1AED-4087-86F5-1789E37FE1B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504616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2970-8DBD-4F5F-A7C7-8631CACD7D8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577136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2D50E-5212-4492-8B69-9489451FCF0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010336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607218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607218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03801-DDAA-4530-833B-21D13110D6B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2718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255E5-F161-4613-A577-39DA2051DE3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3398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21.01.13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4C972-93CA-4625-AD0A-00E0460F72C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6465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28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0" smtClean="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pl-PL" altLang="pl-PL">
                <a:latin typeface="Georgia" pitchFamily="18" charset="0"/>
              </a:rPr>
              <a:t>21.01.13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 altLang="pl-PL" b="1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8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0" smtClean="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48A1496B-A1B0-451E-8F84-0834F75AF920}" type="slidenum">
              <a:rPr lang="pl-PL" altLang="pl-PL">
                <a:latin typeface="Georgia" pitchFamily="18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pl-PL" altLang="pl-PL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54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pl-PL" altLang="pl-PL" b="1"/>
              <a:t>21.01.13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 altLang="pl-PL" b="1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390E2688-360C-4D50-AC10-C3827F7EEC21}" type="slidenum">
              <a:rPr lang="pl-PL" altLang="pl-PL" b="1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pl-PL" altLang="pl-PL" b="1"/>
          </a:p>
        </p:txBody>
      </p:sp>
    </p:spTree>
    <p:extLst>
      <p:ext uri="{BB962C8B-B14F-4D97-AF65-F5344CB8AC3E}">
        <p14:creationId xmlns:p14="http://schemas.microsoft.com/office/powerpoint/2010/main" val="365008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28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0" smtClean="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pl-PL" altLang="pl-PL">
                <a:latin typeface="Georgia" pitchFamily="18" charset="0"/>
              </a:rPr>
              <a:t>21.01.13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 altLang="pl-PL" b="1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8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0" smtClean="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48A1496B-A1B0-451E-8F84-0834F75AF920}" type="slidenum">
              <a:rPr lang="pl-PL" altLang="pl-PL">
                <a:latin typeface="Georgia" pitchFamily="18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pl-PL" altLang="pl-PL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77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pl-PL" altLang="pl-PL" b="1"/>
              <a:t>21.01.13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 altLang="pl-PL" b="1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46CDC9AE-2B4B-4AFB-AC50-B134EDFF6AC5}" type="slidenum">
              <a:rPr lang="pl-PL" altLang="pl-PL" b="1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pl-PL" altLang="pl-PL" b="1"/>
          </a:p>
        </p:txBody>
      </p:sp>
    </p:spTree>
    <p:extLst>
      <p:ext uri="{BB962C8B-B14F-4D97-AF65-F5344CB8AC3E}">
        <p14:creationId xmlns:p14="http://schemas.microsoft.com/office/powerpoint/2010/main" val="186126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28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0" smtClean="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pl-PL" altLang="pl-PL">
                <a:latin typeface="Georgia" pitchFamily="18" charset="0"/>
              </a:rPr>
              <a:t>21.01.13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 altLang="pl-PL" b="1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8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0" smtClean="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48A1496B-A1B0-451E-8F84-0834F75AF920}" type="slidenum">
              <a:rPr lang="pl-PL" altLang="pl-PL">
                <a:latin typeface="Georgia" pitchFamily="18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pl-PL" altLang="pl-PL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14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28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0" smtClean="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pl-PL" altLang="pl-PL">
                <a:latin typeface="Georgia" pitchFamily="18" charset="0"/>
              </a:rPr>
              <a:t>21.01.13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 altLang="pl-PL" b="1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8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0" smtClean="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7CFB8579-0647-46DC-9842-02B3304EA213}" type="slidenum">
              <a:rPr lang="pl-PL" altLang="pl-PL">
                <a:latin typeface="Georgia" pitchFamily="18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pl-PL" altLang="pl-PL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58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28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0" smtClean="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pl-PL" altLang="pl-PL">
                <a:latin typeface="Georgia" pitchFamily="18" charset="0"/>
              </a:rPr>
              <a:t>21.01.13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 altLang="pl-PL" b="1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8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0" smtClean="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7CFB8579-0647-46DC-9842-02B3304EA213}" type="slidenum">
              <a:rPr lang="pl-PL" altLang="pl-PL">
                <a:latin typeface="Georgia" pitchFamily="18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pl-PL" altLang="pl-PL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1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Microsoft_Excel_97-2003_Worksheet8.xls"/><Relationship Id="rId5" Type="http://schemas.openxmlformats.org/officeDocument/2006/relationships/oleObject" Target="../embeddings/oleObject9.bin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png"/><Relationship Id="rId5" Type="http://schemas.openxmlformats.org/officeDocument/2006/relationships/oleObject" Target="../embeddings/Microsoft_Excel_97-2003_Worksheet9.xls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png"/><Relationship Id="rId5" Type="http://schemas.openxmlformats.org/officeDocument/2006/relationships/oleObject" Target="../embeddings/Microsoft_Excel_97-2003_Worksheet10.xls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png"/><Relationship Id="rId5" Type="http://schemas.openxmlformats.org/officeDocument/2006/relationships/oleObject" Target="../embeddings/Microsoft_Excel_97-2003_Worksheet11.xls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png"/><Relationship Id="rId5" Type="http://schemas.openxmlformats.org/officeDocument/2006/relationships/oleObject" Target="../embeddings/Microsoft_Excel_97-2003_Worksheet12.xls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png"/><Relationship Id="rId5" Type="http://schemas.openxmlformats.org/officeDocument/2006/relationships/oleObject" Target="../embeddings/Microsoft_Excel_97-2003_Worksheet13.xls"/><Relationship Id="rId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1.png"/><Relationship Id="rId5" Type="http://schemas.openxmlformats.org/officeDocument/2006/relationships/oleObject" Target="../embeddings/Microsoft_Excel_97-2003_Worksheet14.xls"/><Relationship Id="rId4" Type="http://schemas.openxmlformats.org/officeDocument/2006/relationships/oleObject" Target="../embeddings/oleObject1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png"/><Relationship Id="rId5" Type="http://schemas.openxmlformats.org/officeDocument/2006/relationships/oleObject" Target="../embeddings/Microsoft_Excel_97-2003_Worksheet15.xls"/><Relationship Id="rId4" Type="http://schemas.openxmlformats.org/officeDocument/2006/relationships/oleObject" Target="../embeddings/oleObject1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3.png"/><Relationship Id="rId5" Type="http://schemas.openxmlformats.org/officeDocument/2006/relationships/oleObject" Target="../embeddings/Microsoft_Excel_97-2003_Worksheet16.xls"/><Relationship Id="rId4" Type="http://schemas.openxmlformats.org/officeDocument/2006/relationships/oleObject" Target="../embeddings/oleObject1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4.png"/><Relationship Id="rId5" Type="http://schemas.openxmlformats.org/officeDocument/2006/relationships/oleObject" Target="../embeddings/Microsoft_Excel_97-2003_Worksheet17.xls"/><Relationship Id="rId4" Type="http://schemas.openxmlformats.org/officeDocument/2006/relationships/oleObject" Target="../embeddings/oleObject1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5.png"/><Relationship Id="rId5" Type="http://schemas.openxmlformats.org/officeDocument/2006/relationships/oleObject" Target="../embeddings/Microsoft_Excel_97-2003_Worksheet18.xls"/><Relationship Id="rId4" Type="http://schemas.openxmlformats.org/officeDocument/2006/relationships/oleObject" Target="../embeddings/oleObject19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.xls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4.xls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png"/><Relationship Id="rId4" Type="http://schemas.openxmlformats.org/officeDocument/2006/relationships/oleObject" Target="../embeddings/Microsoft_Excel_97-2003_Worksheet5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5" Type="http://schemas.openxmlformats.org/officeDocument/2006/relationships/oleObject" Target="../embeddings/Microsoft_Excel_97-2003_Worksheet7.xls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1"/>
          <p:cNvSpPr txBox="1">
            <a:spLocks noChangeArrowheads="1"/>
          </p:cNvSpPr>
          <p:nvPr/>
        </p:nvSpPr>
        <p:spPr bwMode="auto">
          <a:xfrm>
            <a:off x="250825" y="333375"/>
            <a:ext cx="7991475" cy="578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ts val="2250"/>
              </a:spcBef>
              <a:spcAft>
                <a:spcPct val="0"/>
              </a:spcAft>
              <a:buSzPct val="100000"/>
            </a:pPr>
            <a:r>
              <a:rPr lang="pl-PL" altLang="pl-PL" sz="3200" smtClean="0">
                <a:solidFill>
                  <a:srgbClr val="333399"/>
                </a:solidFill>
              </a:rPr>
              <a:t>EFEKTY  PRACY  UZYSKANE </a:t>
            </a:r>
            <a:br>
              <a:rPr lang="pl-PL" altLang="pl-PL" sz="3200" smtClean="0">
                <a:solidFill>
                  <a:srgbClr val="333399"/>
                </a:solidFill>
              </a:rPr>
            </a:br>
            <a:r>
              <a:rPr lang="pl-PL" altLang="pl-PL" sz="3200" smtClean="0">
                <a:solidFill>
                  <a:srgbClr val="333399"/>
                </a:solidFill>
              </a:rPr>
              <a:t>PRZEZ  KOMENDĘ POWIATOWĄ  POLICJI W  PRUSZKOWIE</a:t>
            </a:r>
            <a:r>
              <a:rPr lang="pl-PL" altLang="pl-PL" sz="3600" smtClean="0">
                <a:solidFill>
                  <a:srgbClr val="333399"/>
                </a:solidFill>
              </a:rPr>
              <a:t>  </a:t>
            </a:r>
          </a:p>
          <a:p>
            <a:pPr algn="ctr" defTabSz="449263" eaLnBrk="1" fontAlgn="base" hangingPunct="1">
              <a:spcBef>
                <a:spcPts val="2250"/>
              </a:spcBef>
              <a:spcAft>
                <a:spcPct val="0"/>
              </a:spcAft>
              <a:buSzPct val="100000"/>
            </a:pPr>
            <a:endParaRPr lang="pl-PL" altLang="pl-PL" sz="3600" u="sng" smtClean="0">
              <a:solidFill>
                <a:srgbClr val="333399"/>
              </a:solidFill>
            </a:endParaRPr>
          </a:p>
          <a:p>
            <a:pPr algn="ctr" defTabSz="449263" eaLnBrk="1" fontAlgn="base" hangingPunct="1">
              <a:spcBef>
                <a:spcPts val="2250"/>
              </a:spcBef>
              <a:spcAft>
                <a:spcPct val="0"/>
              </a:spcAft>
              <a:buSzPct val="100000"/>
            </a:pPr>
            <a:endParaRPr lang="pl-PL" altLang="pl-PL" sz="3600" u="sng" smtClean="0">
              <a:solidFill>
                <a:srgbClr val="333399"/>
              </a:solidFill>
            </a:endParaRPr>
          </a:p>
          <a:p>
            <a:pPr algn="ctr" defTabSz="449263" eaLnBrk="1" fontAlgn="base" hangingPunct="1">
              <a:spcBef>
                <a:spcPts val="2250"/>
              </a:spcBef>
              <a:spcAft>
                <a:spcPct val="0"/>
              </a:spcAft>
              <a:buSzPct val="100000"/>
            </a:pPr>
            <a:endParaRPr lang="pl-PL" altLang="pl-PL" sz="3600" u="sng" smtClean="0">
              <a:solidFill>
                <a:srgbClr val="333399"/>
              </a:solidFill>
            </a:endParaRPr>
          </a:p>
          <a:p>
            <a:pPr algn="ctr" defTabSz="449263" eaLnBrk="1" fontAlgn="base" hangingPunct="1">
              <a:spcBef>
                <a:spcPts val="2250"/>
              </a:spcBef>
              <a:spcAft>
                <a:spcPct val="0"/>
              </a:spcAft>
              <a:buSzPct val="100000"/>
            </a:pPr>
            <a:endParaRPr lang="pl-PL" altLang="pl-PL" sz="3600" u="sng" smtClean="0">
              <a:solidFill>
                <a:srgbClr val="333399"/>
              </a:solidFill>
            </a:endParaRPr>
          </a:p>
          <a:p>
            <a:pPr algn="ctr" defTabSz="449263" eaLnBrk="1" fontAlgn="base" hangingPunct="1">
              <a:spcBef>
                <a:spcPts val="2250"/>
              </a:spcBef>
              <a:spcAft>
                <a:spcPct val="0"/>
              </a:spcAft>
              <a:buSzPct val="100000"/>
            </a:pPr>
            <a:r>
              <a:rPr lang="pl-PL" altLang="pl-PL" sz="3600" smtClean="0">
                <a:solidFill>
                  <a:srgbClr val="333399"/>
                </a:solidFill>
              </a:rPr>
              <a:t>w 2013 ROKU</a:t>
            </a:r>
          </a:p>
        </p:txBody>
      </p:sp>
      <p:grpSp>
        <p:nvGrpSpPr>
          <p:cNvPr id="133123" name="Group 2"/>
          <p:cNvGrpSpPr>
            <a:grpSpLocks/>
          </p:cNvGrpSpPr>
          <p:nvPr/>
        </p:nvGrpSpPr>
        <p:grpSpPr bwMode="auto">
          <a:xfrm>
            <a:off x="755650" y="2205038"/>
            <a:ext cx="3163888" cy="3090862"/>
            <a:chOff x="476" y="1389"/>
            <a:chExt cx="1993" cy="1947"/>
          </a:xfrm>
        </p:grpSpPr>
        <p:pic>
          <p:nvPicPr>
            <p:cNvPr id="13312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389"/>
              <a:ext cx="1993" cy="1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12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994" y="2489"/>
              <a:ext cx="1003" cy="153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pl-PL" sz="3600" b="1" kern="10" smtClean="0">
                  <a:ln w="12600">
                    <a:solidFill>
                      <a:srgbClr val="B2B2B2"/>
                    </a:solidFill>
                    <a:miter lim="800000"/>
                    <a:headEnd/>
                    <a:tailEnd/>
                  </a:ln>
                  <a:gradFill rotWithShape="1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17819" dir="2700000" algn="ctr" rotWithShape="0">
                      <a:srgbClr val="875B0D">
                        <a:alpha val="70015"/>
                      </a:srgbClr>
                    </a:outerShdw>
                  </a:effectLst>
                  <a:latin typeface="Arial Black"/>
                </a:rPr>
                <a:t>PRUSZKÓW</a:t>
              </a:r>
            </a:p>
          </p:txBody>
        </p:sp>
      </p:grpSp>
      <p:pic>
        <p:nvPicPr>
          <p:cNvPr id="1331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636838"/>
            <a:ext cx="388778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95263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090613"/>
            <a:ext cx="791845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2819" name="Text Box 2"/>
          <p:cNvSpPr txBox="1">
            <a:spLocks noChangeArrowheads="1"/>
          </p:cNvSpPr>
          <p:nvPr/>
        </p:nvSpPr>
        <p:spPr bwMode="auto">
          <a:xfrm>
            <a:off x="611188" y="260350"/>
            <a:ext cx="76327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2400" b="0">
                <a:solidFill>
                  <a:srgbClr val="002060"/>
                </a:solidFill>
              </a:rPr>
              <a:t>POSTĘPOWANIA W SPRAWACH </a:t>
            </a: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2400" b="0">
                <a:solidFill>
                  <a:srgbClr val="002060"/>
                </a:solidFill>
              </a:rPr>
              <a:t>O WYKROCZENIA</a:t>
            </a:r>
          </a:p>
        </p:txBody>
      </p:sp>
    </p:spTree>
    <p:extLst>
      <p:ext uri="{BB962C8B-B14F-4D97-AF65-F5344CB8AC3E}">
        <p14:creationId xmlns:p14="http://schemas.microsoft.com/office/powerpoint/2010/main" val="270427481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1"/>
          <p:cNvSpPr txBox="1">
            <a:spLocks noChangeArrowheads="1"/>
          </p:cNvSpPr>
          <p:nvPr/>
        </p:nvSpPr>
        <p:spPr bwMode="auto">
          <a:xfrm>
            <a:off x="755650" y="260350"/>
            <a:ext cx="77041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ts val="2000"/>
              </a:spcBef>
              <a:spcAft>
                <a:spcPct val="0"/>
              </a:spcAft>
              <a:buSzPct val="100000"/>
            </a:pPr>
            <a:r>
              <a:rPr lang="pl-PL" altLang="pl-PL" sz="3200" b="0">
                <a:solidFill>
                  <a:srgbClr val="2A2A7E"/>
                </a:solidFill>
              </a:rPr>
              <a:t>Przestępczość nieletnich</a:t>
            </a:r>
          </a:p>
        </p:txBody>
      </p:sp>
      <p:pic>
        <p:nvPicPr>
          <p:cNvPr id="163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054100"/>
            <a:ext cx="8277225" cy="546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19200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4400">
                <a:solidFill>
                  <a:srgbClr val="000000"/>
                </a:solidFill>
                <a:latin typeface="Arial" charset="0"/>
              </a:rPr>
              <a:t>DORĘCZENIA</a:t>
            </a:r>
          </a:p>
        </p:txBody>
      </p:sp>
      <p:sp>
        <p:nvSpPr>
          <p:cNvPr id="164867" name="Text Box 2"/>
          <p:cNvSpPr txBox="1">
            <a:spLocks noChangeArrowheads="1"/>
          </p:cNvSpPr>
          <p:nvPr/>
        </p:nvSpPr>
        <p:spPr bwMode="auto">
          <a:xfrm>
            <a:off x="396875" y="6029325"/>
            <a:ext cx="856932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>
                <a:solidFill>
                  <a:srgbClr val="FF0000"/>
                </a:solidFill>
              </a:rPr>
              <a:t>ŁĄCZNIE – 1382 wezwania wpłynęły do KPP w Pruszkowie od sądów i prokuratur</a:t>
            </a:r>
            <a:r>
              <a:rPr lang="pl-PL" altLang="pl-PL" sz="1600">
                <a:solidFill>
                  <a:srgbClr val="FF0000"/>
                </a:solidFill>
              </a:rPr>
              <a:t> </a:t>
            </a:r>
            <a:r>
              <a:rPr lang="pl-PL" altLang="pl-PL" sz="1200">
                <a:solidFill>
                  <a:srgbClr val="FF0000"/>
                </a:solidFill>
              </a:rPr>
              <a:t>( W 2012 ROKU – 1493) </a:t>
            </a:r>
          </a:p>
        </p:txBody>
      </p:sp>
      <p:pic>
        <p:nvPicPr>
          <p:cNvPr id="164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366838"/>
            <a:ext cx="8331200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78104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fld id="{C8DF889A-FD24-4075-A1CE-40E2EA3DC308}" type="slidenum">
              <a:rPr lang="pl-PL" altLang="pl-PL" sz="1200">
                <a:solidFill>
                  <a:srgbClr val="898989"/>
                </a:solidFill>
                <a:latin typeface="Calibri" pitchFamily="34" charset="0"/>
              </a:rPr>
              <a:pPr algn="r" defTabSz="449263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</a:pPr>
              <a:t>13</a:t>
            </a:fld>
            <a:endParaRPr lang="pl-PL" altLang="pl-PL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65891" name="Text Box 2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fld id="{CE189C60-6570-41C6-91F9-5B59D6B2541E}" type="slidenum">
              <a:rPr lang="pl-PL" altLang="pl-PL" sz="1200">
                <a:solidFill>
                  <a:srgbClr val="898989"/>
                </a:solidFill>
                <a:latin typeface="Calibri" pitchFamily="34" charset="0"/>
              </a:rPr>
              <a:pPr algn="r" defTabSz="449263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</a:pPr>
              <a:t>13</a:t>
            </a:fld>
            <a:endParaRPr lang="pl-PL" altLang="pl-PL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65892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fld id="{7BC5FF61-6E64-406A-9960-71AEFB3CFCD2}" type="slidenum">
              <a:rPr lang="pl-PL" altLang="pl-PL" sz="1200">
                <a:solidFill>
                  <a:srgbClr val="898989"/>
                </a:solidFill>
                <a:latin typeface="Calibri" pitchFamily="34" charset="0"/>
              </a:rPr>
              <a:pPr algn="r" defTabSz="449263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</a:pPr>
              <a:t>13</a:t>
            </a:fld>
            <a:endParaRPr lang="pl-PL" altLang="pl-PL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65893" name="Text Box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3200" b="0">
                <a:solidFill>
                  <a:srgbClr val="1F497D"/>
                </a:solidFill>
                <a:latin typeface="Calibri" pitchFamily="34" charset="0"/>
              </a:rPr>
              <a:t>DOPROWADZENIA</a:t>
            </a:r>
            <a:r>
              <a:rPr lang="pl-PL" altLang="pl-PL" sz="3200">
                <a:solidFill>
                  <a:srgbClr val="1F497D"/>
                </a:solidFill>
                <a:latin typeface="Calibri" pitchFamily="34" charset="0"/>
              </a:rPr>
              <a:t/>
            </a:r>
            <a:br>
              <a:rPr lang="pl-PL" altLang="pl-PL" sz="3200">
                <a:solidFill>
                  <a:srgbClr val="1F497D"/>
                </a:solidFill>
                <a:latin typeface="Calibri" pitchFamily="34" charset="0"/>
              </a:rPr>
            </a:br>
            <a:endParaRPr lang="pl-PL" altLang="pl-PL" sz="3200">
              <a:solidFill>
                <a:srgbClr val="1F497D"/>
              </a:solidFill>
              <a:latin typeface="Calibri" pitchFamily="34" charset="0"/>
            </a:endParaRPr>
          </a:p>
        </p:txBody>
      </p:sp>
      <p:graphicFrame>
        <p:nvGraphicFramePr>
          <p:cNvPr id="165894" name="Object 5"/>
          <p:cNvGraphicFramePr>
            <a:graphicFrameLocks noChangeAspect="1"/>
          </p:cNvGraphicFramePr>
          <p:nvPr/>
        </p:nvGraphicFramePr>
        <p:xfrm>
          <a:off x="219075" y="981075"/>
          <a:ext cx="8567738" cy="453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4" imgW="7534320" imgH="4781603" progId="">
                  <p:embed/>
                </p:oleObj>
              </mc:Choice>
              <mc:Fallback>
                <p:oleObj r:id="rId4" imgW="7534320" imgH="478160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981075"/>
                        <a:ext cx="8567738" cy="453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5" name="Text Box 6"/>
          <p:cNvSpPr txBox="1">
            <a:spLocks noChangeArrowheads="1"/>
          </p:cNvSpPr>
          <p:nvPr/>
        </p:nvSpPr>
        <p:spPr bwMode="auto">
          <a:xfrm>
            <a:off x="468313" y="5734050"/>
            <a:ext cx="7775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 altLang="pl-PL" b="1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65896" name="Text Box 7"/>
          <p:cNvSpPr txBox="1">
            <a:spLocks noChangeArrowheads="1"/>
          </p:cNvSpPr>
          <p:nvPr/>
        </p:nvSpPr>
        <p:spPr bwMode="auto">
          <a:xfrm>
            <a:off x="250825" y="5516563"/>
            <a:ext cx="856932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ts val="1125"/>
              </a:spcBef>
              <a:spcAft>
                <a:spcPct val="0"/>
              </a:spcAft>
              <a:buSzPct val="100000"/>
            </a:pPr>
            <a:r>
              <a:rPr lang="pl-PL" altLang="pl-PL" b="0">
                <a:solidFill>
                  <a:srgbClr val="FF0000"/>
                </a:solidFill>
              </a:rPr>
              <a:t>Łącznie do KPP w Pruszkowie wpłynęło  841 nakazów doprowadzeń </a:t>
            </a:r>
          </a:p>
          <a:p>
            <a:pPr algn="ctr" defTabSz="449263" eaLnBrk="1" fontAlgn="base" hangingPunct="1">
              <a:spcBef>
                <a:spcPts val="1000"/>
              </a:spcBef>
              <a:spcAft>
                <a:spcPct val="0"/>
              </a:spcAft>
              <a:buSzPct val="100000"/>
            </a:pPr>
            <a:r>
              <a:rPr lang="pl-PL" altLang="pl-PL" sz="1600" b="0">
                <a:solidFill>
                  <a:srgbClr val="FF0000"/>
                </a:solidFill>
              </a:rPr>
              <a:t>(W 2012 ROKU - 780)</a:t>
            </a:r>
          </a:p>
        </p:txBody>
      </p:sp>
    </p:spTree>
    <p:extLst>
      <p:ext uri="{BB962C8B-B14F-4D97-AF65-F5344CB8AC3E}">
        <p14:creationId xmlns:p14="http://schemas.microsoft.com/office/powerpoint/2010/main" val="17545043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1"/>
          <p:cNvSpPr txBox="1">
            <a:spLocks noChangeArrowheads="1"/>
          </p:cNvSpPr>
          <p:nvPr/>
        </p:nvSpPr>
        <p:spPr bwMode="auto">
          <a:xfrm>
            <a:off x="468313" y="0"/>
            <a:ext cx="82296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2800">
                <a:solidFill>
                  <a:srgbClr val="2A2A7E"/>
                </a:solidFill>
              </a:rPr>
              <a:t>Zabezpieczenia imprez masowych w roku 2013</a:t>
            </a:r>
          </a:p>
        </p:txBody>
      </p:sp>
      <p:sp>
        <p:nvSpPr>
          <p:cNvPr id="167939" name="Text Box 2"/>
          <p:cNvSpPr txBox="1">
            <a:spLocks noChangeArrowheads="1"/>
          </p:cNvSpPr>
          <p:nvPr/>
        </p:nvSpPr>
        <p:spPr bwMode="auto">
          <a:xfrm>
            <a:off x="6804025" y="1989138"/>
            <a:ext cx="2160588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2800">
                <a:solidFill>
                  <a:srgbClr val="C00000"/>
                </a:solidFill>
              </a:rPr>
              <a:t>Łączny koszt działań to około  45 tysięcy złotych. </a:t>
            </a:r>
          </a:p>
        </p:txBody>
      </p:sp>
      <p:sp>
        <p:nvSpPr>
          <p:cNvPr id="167940" name="Text Box 3"/>
          <p:cNvSpPr txBox="1">
            <a:spLocks noChangeArrowheads="1"/>
          </p:cNvSpPr>
          <p:nvPr/>
        </p:nvSpPr>
        <p:spPr bwMode="auto">
          <a:xfrm>
            <a:off x="611188" y="5229225"/>
            <a:ext cx="79216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ts val="1125"/>
              </a:spcBef>
              <a:spcAft>
                <a:spcPct val="0"/>
              </a:spcAft>
              <a:buSzPct val="100000"/>
            </a:pPr>
            <a:r>
              <a:rPr lang="pl-PL" altLang="pl-PL" b="0">
                <a:solidFill>
                  <a:srgbClr val="009900"/>
                </a:solidFill>
              </a:rPr>
              <a:t>W 63  zabezpieczeniach wzięło udział 640 policjantów</a:t>
            </a:r>
          </a:p>
        </p:txBody>
      </p:sp>
      <p:pic>
        <p:nvPicPr>
          <p:cNvPr id="1679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073150"/>
            <a:ext cx="6149975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58218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1"/>
          <p:cNvSpPr txBox="1">
            <a:spLocks noChangeArrowheads="1"/>
          </p:cNvSpPr>
          <p:nvPr/>
        </p:nvSpPr>
        <p:spPr bwMode="auto">
          <a:xfrm>
            <a:off x="457200" y="130175"/>
            <a:ext cx="8229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4400" b="0">
                <a:solidFill>
                  <a:srgbClr val="C00000"/>
                </a:solidFill>
                <a:latin typeface="Arial" charset="0"/>
              </a:rPr>
              <a:t>Przeciwdziałanie przemocy </a:t>
            </a:r>
            <a:br>
              <a:rPr lang="pl-PL" altLang="pl-PL" sz="4400" b="0">
                <a:solidFill>
                  <a:srgbClr val="C00000"/>
                </a:solidFill>
                <a:latin typeface="Arial" charset="0"/>
              </a:rPr>
            </a:br>
            <a:r>
              <a:rPr lang="pl-PL" altLang="pl-PL" sz="4400" b="0">
                <a:solidFill>
                  <a:srgbClr val="C00000"/>
                </a:solidFill>
                <a:latin typeface="Arial" charset="0"/>
              </a:rPr>
              <a:t>w rodzinie</a:t>
            </a:r>
          </a:p>
        </p:txBody>
      </p:sp>
      <p:sp>
        <p:nvSpPr>
          <p:cNvPr id="168963" name="Text Box 2"/>
          <p:cNvSpPr txBox="1">
            <a:spLocks noChangeArrowheads="1"/>
          </p:cNvSpPr>
          <p:nvPr/>
        </p:nvSpPr>
        <p:spPr bwMode="auto">
          <a:xfrm>
            <a:off x="539750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pl-PL" altLang="pl-PL" sz="3200">
                <a:solidFill>
                  <a:srgbClr val="002060"/>
                </a:solidFill>
                <a:latin typeface="Arial" charset="0"/>
              </a:rPr>
              <a:t>Ilość Niebieskich Kart przekazanych </a:t>
            </a:r>
            <a:br>
              <a:rPr lang="pl-PL" altLang="pl-PL" sz="3200">
                <a:solidFill>
                  <a:srgbClr val="002060"/>
                </a:solidFill>
                <a:latin typeface="Arial" charset="0"/>
              </a:rPr>
            </a:br>
            <a:r>
              <a:rPr lang="pl-PL" altLang="pl-PL" sz="3200">
                <a:solidFill>
                  <a:srgbClr val="002060"/>
                </a:solidFill>
                <a:latin typeface="Arial" charset="0"/>
              </a:rPr>
              <a:t>z KPP w Pruszkowie – 199</a:t>
            </a:r>
          </a:p>
          <a:p>
            <a:pPr defTabSz="449263" eaLnBrk="1" fontAlgn="base" hangingPunct="1">
              <a:spcBef>
                <a:spcPts val="800"/>
              </a:spcBef>
              <a:spcAft>
                <a:spcPct val="0"/>
              </a:spcAft>
              <a:buSzPct val="100000"/>
            </a:pPr>
            <a:endParaRPr lang="pl-PL" altLang="pl-PL" sz="3200">
              <a:solidFill>
                <a:srgbClr val="002060"/>
              </a:solidFill>
              <a:latin typeface="Arial" charset="0"/>
            </a:endParaRPr>
          </a:p>
          <a:p>
            <a:pPr defTabSz="449263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pl-PL" altLang="pl-PL" sz="3200">
                <a:solidFill>
                  <a:srgbClr val="002060"/>
                </a:solidFill>
                <a:latin typeface="Arial" charset="0"/>
              </a:rPr>
              <a:t>Ilość spotkań Zespołów Interdyscyplinarnych – 34</a:t>
            </a:r>
          </a:p>
          <a:p>
            <a:pPr defTabSz="449263" eaLnBrk="1" fontAlgn="base" hangingPunct="1">
              <a:spcBef>
                <a:spcPts val="800"/>
              </a:spcBef>
              <a:spcAft>
                <a:spcPct val="0"/>
              </a:spcAft>
              <a:buSzPct val="100000"/>
            </a:pPr>
            <a:endParaRPr lang="pl-PL" altLang="pl-PL" sz="3200">
              <a:solidFill>
                <a:srgbClr val="002060"/>
              </a:solidFill>
              <a:latin typeface="Arial" charset="0"/>
            </a:endParaRPr>
          </a:p>
          <a:p>
            <a:pPr defTabSz="449263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pl-PL" altLang="pl-PL" sz="3200">
                <a:solidFill>
                  <a:srgbClr val="002060"/>
                </a:solidFill>
                <a:latin typeface="Arial" charset="0"/>
              </a:rPr>
              <a:t>Ilość spotkań w Grupach Roboczych </a:t>
            </a:r>
            <a:r>
              <a:rPr lang="pl-PL" altLang="pl-PL" sz="320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pl-PL" altLang="pl-PL" sz="3200">
                <a:solidFill>
                  <a:srgbClr val="002060"/>
                </a:solidFill>
                <a:latin typeface="Arial" charset="0"/>
              </a:rPr>
              <a:t>799</a:t>
            </a:r>
          </a:p>
        </p:txBody>
      </p:sp>
      <p:pic>
        <p:nvPicPr>
          <p:cNvPr id="168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2560638"/>
            <a:ext cx="264477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2141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1"/>
          <p:cNvSpPr txBox="1">
            <a:spLocks noChangeArrowheads="1"/>
          </p:cNvSpPr>
          <p:nvPr/>
        </p:nvSpPr>
        <p:spPr bwMode="auto">
          <a:xfrm>
            <a:off x="539750" y="404813"/>
            <a:ext cx="79200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2400" b="0">
                <a:solidFill>
                  <a:srgbClr val="002060"/>
                </a:solidFill>
              </a:rPr>
              <a:t>WSPÓŁPRACA Z PODMIOTAMI POZAPOLICYJNYMI</a:t>
            </a:r>
          </a:p>
        </p:txBody>
      </p:sp>
      <p:pic>
        <p:nvPicPr>
          <p:cNvPr id="1720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3306763"/>
            <a:ext cx="5214937" cy="335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72036" name="Wykres 4"/>
          <p:cNvGraphicFramePr>
            <a:graphicFrameLocks/>
          </p:cNvGraphicFramePr>
          <p:nvPr/>
        </p:nvGraphicFramePr>
        <p:xfrm>
          <a:off x="633413" y="1214438"/>
          <a:ext cx="4852987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6" imgW="4852837" imgH="3060457" progId="Excel.Chart.8">
                  <p:embed/>
                </p:oleObj>
              </mc:Choice>
              <mc:Fallback>
                <p:oleObj r:id="rId6" imgW="4852837" imgH="306045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1214438"/>
                        <a:ext cx="4852987" cy="305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281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1"/>
          <p:cNvSpPr txBox="1">
            <a:spLocks noChangeArrowheads="1"/>
          </p:cNvSpPr>
          <p:nvPr/>
        </p:nvSpPr>
        <p:spPr bwMode="auto">
          <a:xfrm>
            <a:off x="539750" y="404813"/>
            <a:ext cx="7920038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2800" b="0">
                <a:solidFill>
                  <a:srgbClr val="002060"/>
                </a:solidFill>
              </a:rPr>
              <a:t>ILOŚC CZYNÓW W 7 KATEGORIACH PRZESTĘPSTW</a:t>
            </a:r>
          </a:p>
        </p:txBody>
      </p:sp>
      <p:pic>
        <p:nvPicPr>
          <p:cNvPr id="1751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0263"/>
            <a:ext cx="9424987" cy="636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482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1"/>
          <p:cNvSpPr txBox="1">
            <a:spLocks noChangeArrowheads="1"/>
          </p:cNvSpPr>
          <p:nvPr/>
        </p:nvSpPr>
        <p:spPr bwMode="auto">
          <a:xfrm>
            <a:off x="827088" y="277813"/>
            <a:ext cx="79216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2400" b="0">
                <a:solidFill>
                  <a:srgbClr val="002060"/>
                </a:solidFill>
              </a:rPr>
              <a:t>ILOŚĆ CZYNÓW W 7 KATEGORIACH </a:t>
            </a: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2400" b="0">
                <a:solidFill>
                  <a:srgbClr val="002060"/>
                </a:solidFill>
              </a:rPr>
              <a:t> - PODZIAŁ NA GMINY</a:t>
            </a:r>
          </a:p>
        </p:txBody>
      </p:sp>
      <p:pic>
        <p:nvPicPr>
          <p:cNvPr id="1761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433513"/>
            <a:ext cx="838200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7018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1"/>
          <p:cNvSpPr txBox="1">
            <a:spLocks noChangeArrowheads="1"/>
          </p:cNvSpPr>
          <p:nvPr/>
        </p:nvSpPr>
        <p:spPr bwMode="auto">
          <a:xfrm>
            <a:off x="658813" y="333375"/>
            <a:ext cx="77041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2400" b="0">
                <a:solidFill>
                  <a:srgbClr val="002060"/>
                </a:solidFill>
              </a:rPr>
              <a:t>PRZESTĘPCZOŚĆ OGÓŁEM </a:t>
            </a: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2400" b="0">
                <a:solidFill>
                  <a:srgbClr val="002060"/>
                </a:solidFill>
              </a:rPr>
              <a:t>- PODZIAŁ NA GMINY</a:t>
            </a:r>
          </a:p>
        </p:txBody>
      </p:sp>
      <p:sp>
        <p:nvSpPr>
          <p:cNvPr id="178180" name="Text Box 3"/>
          <p:cNvSpPr txBox="1">
            <a:spLocks noChangeArrowheads="1"/>
          </p:cNvSpPr>
          <p:nvPr/>
        </p:nvSpPr>
        <p:spPr bwMode="auto">
          <a:xfrm>
            <a:off x="503238" y="1325563"/>
            <a:ext cx="730912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b="0" dirty="0" smtClean="0">
                <a:solidFill>
                  <a:srgbClr val="000000"/>
                </a:solidFill>
              </a:rPr>
              <a:t>         Wszczęcia </a:t>
            </a:r>
            <a:r>
              <a:rPr lang="pl-PL" altLang="pl-PL" b="0" dirty="0">
                <a:solidFill>
                  <a:srgbClr val="000000"/>
                </a:solidFill>
              </a:rPr>
              <a:t>2012/2013</a:t>
            </a:r>
          </a:p>
        </p:txBody>
      </p:sp>
      <p:graphicFrame>
        <p:nvGraphicFramePr>
          <p:cNvPr id="178182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76983"/>
              </p:ext>
            </p:extLst>
          </p:nvPr>
        </p:nvGraphicFramePr>
        <p:xfrm>
          <a:off x="273050" y="1793875"/>
          <a:ext cx="8547422" cy="4587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r:id="rId5" imgW="4669941" imgH="2334970" progId="Excel.Chart.8">
                  <p:embed/>
                </p:oleObj>
              </mc:Choice>
              <mc:Fallback>
                <p:oleObj r:id="rId5" imgW="4669941" imgH="233497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793875"/>
                        <a:ext cx="8547422" cy="458745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16669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4508500"/>
            <a:ext cx="2413000" cy="192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627" name="Text Box 2"/>
          <p:cNvSpPr txBox="1">
            <a:spLocks noChangeArrowheads="1"/>
          </p:cNvSpPr>
          <p:nvPr/>
        </p:nvSpPr>
        <p:spPr bwMode="auto">
          <a:xfrm>
            <a:off x="971550" y="333375"/>
            <a:ext cx="7200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2400" b="0">
                <a:solidFill>
                  <a:srgbClr val="22228B"/>
                </a:solidFill>
              </a:rPr>
              <a:t>ZDARZENIA DROGOWE I ICH SKUTKI</a:t>
            </a:r>
          </a:p>
        </p:txBody>
      </p:sp>
      <p:pic>
        <p:nvPicPr>
          <p:cNvPr id="1546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146175"/>
            <a:ext cx="4999037" cy="33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462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3449638"/>
            <a:ext cx="4927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68413"/>
            <a:ext cx="2940050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6454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15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1"/>
          <p:cNvSpPr txBox="1">
            <a:spLocks noChangeArrowheads="1"/>
          </p:cNvSpPr>
          <p:nvPr/>
        </p:nvSpPr>
        <p:spPr bwMode="auto">
          <a:xfrm>
            <a:off x="395288" y="476250"/>
            <a:ext cx="80645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2400" b="0">
                <a:solidFill>
                  <a:srgbClr val="002060"/>
                </a:solidFill>
              </a:rPr>
              <a:t>PRZESTĘPSTWA KRYMINALNE </a:t>
            </a: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2400" b="0">
                <a:solidFill>
                  <a:srgbClr val="002060"/>
                </a:solidFill>
              </a:rPr>
              <a:t>– PODZIAŁ NA GMINY</a:t>
            </a:r>
          </a:p>
        </p:txBody>
      </p:sp>
      <p:sp>
        <p:nvSpPr>
          <p:cNvPr id="180228" name="Text Box 3"/>
          <p:cNvSpPr txBox="1">
            <a:spLocks noChangeArrowheads="1"/>
          </p:cNvSpPr>
          <p:nvPr/>
        </p:nvSpPr>
        <p:spPr bwMode="auto">
          <a:xfrm>
            <a:off x="539750" y="1373188"/>
            <a:ext cx="770465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b="0" dirty="0">
                <a:solidFill>
                  <a:srgbClr val="000000"/>
                </a:solidFill>
              </a:rPr>
              <a:t>Wszczęcia 2012/2013</a:t>
            </a:r>
          </a:p>
        </p:txBody>
      </p:sp>
      <p:graphicFrame>
        <p:nvGraphicFramePr>
          <p:cNvPr id="180230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171074"/>
              </p:ext>
            </p:extLst>
          </p:nvPr>
        </p:nvGraphicFramePr>
        <p:xfrm>
          <a:off x="128588" y="2060848"/>
          <a:ext cx="8835900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r:id="rId5" imgW="5432007" imgH="2408129" progId="Excel.Chart.8">
                  <p:embed/>
                </p:oleObj>
              </mc:Choice>
              <mc:Fallback>
                <p:oleObj r:id="rId5" imgW="5432007" imgH="240812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2060848"/>
                        <a:ext cx="8835900" cy="44644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10264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1"/>
          <p:cNvSpPr txBox="1">
            <a:spLocks noChangeArrowheads="1"/>
          </p:cNvSpPr>
          <p:nvPr/>
        </p:nvSpPr>
        <p:spPr bwMode="auto">
          <a:xfrm>
            <a:off x="835025" y="390525"/>
            <a:ext cx="74898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2400" b="0">
                <a:solidFill>
                  <a:srgbClr val="002060"/>
                </a:solidFill>
              </a:rPr>
              <a:t>ROZBOJE -  PODZIAŁ NA GMINY</a:t>
            </a:r>
          </a:p>
        </p:txBody>
      </p:sp>
      <p:sp>
        <p:nvSpPr>
          <p:cNvPr id="182276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7632526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b="0" dirty="0" smtClean="0">
                <a:solidFill>
                  <a:srgbClr val="000000"/>
                </a:solidFill>
              </a:rPr>
              <a:t>      Wszczęcia </a:t>
            </a:r>
            <a:r>
              <a:rPr lang="pl-PL" altLang="pl-PL" b="0" dirty="0">
                <a:solidFill>
                  <a:srgbClr val="000000"/>
                </a:solidFill>
              </a:rPr>
              <a:t>2012/2013</a:t>
            </a:r>
          </a:p>
        </p:txBody>
      </p:sp>
      <p:graphicFrame>
        <p:nvGraphicFramePr>
          <p:cNvPr id="182278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105578"/>
              </p:ext>
            </p:extLst>
          </p:nvPr>
        </p:nvGraphicFramePr>
        <p:xfrm>
          <a:off x="128588" y="1916832"/>
          <a:ext cx="8547868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r:id="rId5" imgW="5145470" imgH="2840982" progId="Excel.Chart.8">
                  <p:embed/>
                </p:oleObj>
              </mc:Choice>
              <mc:Fallback>
                <p:oleObj r:id="rId5" imgW="5145470" imgH="284098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916832"/>
                        <a:ext cx="8547868" cy="44644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51955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1"/>
          <p:cNvSpPr txBox="1">
            <a:spLocks noChangeArrowheads="1"/>
          </p:cNvSpPr>
          <p:nvPr/>
        </p:nvSpPr>
        <p:spPr bwMode="auto">
          <a:xfrm>
            <a:off x="792163" y="361950"/>
            <a:ext cx="74882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2400" b="0">
                <a:solidFill>
                  <a:srgbClr val="002060"/>
                </a:solidFill>
              </a:rPr>
              <a:t>KRADZIEŻ Z WŁAMANIEM </a:t>
            </a: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2400" b="0">
                <a:solidFill>
                  <a:srgbClr val="002060"/>
                </a:solidFill>
              </a:rPr>
              <a:t>- PODZIAŁ NA GMINY</a:t>
            </a:r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1042988" y="1406525"/>
            <a:ext cx="68413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b="0" dirty="0">
                <a:solidFill>
                  <a:srgbClr val="000000"/>
                </a:solidFill>
              </a:rPr>
              <a:t>Wszczęcia 2012/2013</a:t>
            </a:r>
          </a:p>
        </p:txBody>
      </p:sp>
      <p:graphicFrame>
        <p:nvGraphicFramePr>
          <p:cNvPr id="184326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487022"/>
              </p:ext>
            </p:extLst>
          </p:nvPr>
        </p:nvGraphicFramePr>
        <p:xfrm>
          <a:off x="327024" y="2060848"/>
          <a:ext cx="8565455" cy="446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r:id="rId5" imgW="4669941" imgH="2365453" progId="Excel.Chart.8">
                  <p:embed/>
                </p:oleObj>
              </mc:Choice>
              <mc:Fallback>
                <p:oleObj r:id="rId5" imgW="4669941" imgH="236545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4" y="2060848"/>
                        <a:ext cx="8565455" cy="446449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61302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1"/>
          <p:cNvSpPr txBox="1">
            <a:spLocks noChangeArrowheads="1"/>
          </p:cNvSpPr>
          <p:nvPr/>
        </p:nvSpPr>
        <p:spPr bwMode="auto">
          <a:xfrm>
            <a:off x="765175" y="319088"/>
            <a:ext cx="7704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2400" b="0">
                <a:solidFill>
                  <a:srgbClr val="002060"/>
                </a:solidFill>
              </a:rPr>
              <a:t>KRADZIEŻ – PODZIAŁ NA GMINY</a:t>
            </a:r>
          </a:p>
        </p:txBody>
      </p:sp>
      <p:sp>
        <p:nvSpPr>
          <p:cNvPr id="186372" name="Text Box 3"/>
          <p:cNvSpPr txBox="1">
            <a:spLocks noChangeArrowheads="1"/>
          </p:cNvSpPr>
          <p:nvPr/>
        </p:nvSpPr>
        <p:spPr bwMode="auto">
          <a:xfrm>
            <a:off x="900112" y="941388"/>
            <a:ext cx="698425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b="0" dirty="0">
                <a:solidFill>
                  <a:srgbClr val="000000"/>
                </a:solidFill>
              </a:rPr>
              <a:t>Wszczęcia 2012/2013</a:t>
            </a:r>
          </a:p>
        </p:txBody>
      </p:sp>
      <p:graphicFrame>
        <p:nvGraphicFramePr>
          <p:cNvPr id="186374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724380"/>
              </p:ext>
            </p:extLst>
          </p:nvPr>
        </p:nvGraphicFramePr>
        <p:xfrm>
          <a:off x="200024" y="1700808"/>
          <a:ext cx="8692455" cy="4896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r:id="rId5" imgW="5432007" imgH="2664183" progId="Excel.Chart.8">
                  <p:embed/>
                </p:oleObj>
              </mc:Choice>
              <mc:Fallback>
                <p:oleObj r:id="rId5" imgW="5432007" imgH="266418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4" y="1700808"/>
                        <a:ext cx="8692455" cy="489654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581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1"/>
          <p:cNvSpPr txBox="1">
            <a:spLocks noChangeArrowheads="1"/>
          </p:cNvSpPr>
          <p:nvPr/>
        </p:nvSpPr>
        <p:spPr bwMode="auto">
          <a:xfrm>
            <a:off x="636588" y="404813"/>
            <a:ext cx="79216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2400" b="0">
                <a:solidFill>
                  <a:srgbClr val="2A2A7E"/>
                </a:solidFill>
              </a:rPr>
              <a:t>PRZESTĘPCZOŚĆ SAMOCHODOWA </a:t>
            </a: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2400" b="0">
                <a:solidFill>
                  <a:srgbClr val="2A2A7E"/>
                </a:solidFill>
              </a:rPr>
              <a:t>– PODZIAŁ NA GMINY</a:t>
            </a:r>
          </a:p>
        </p:txBody>
      </p:sp>
      <p:sp>
        <p:nvSpPr>
          <p:cNvPr id="188420" name="Text Box 3"/>
          <p:cNvSpPr txBox="1">
            <a:spLocks noChangeArrowheads="1"/>
          </p:cNvSpPr>
          <p:nvPr/>
        </p:nvSpPr>
        <p:spPr bwMode="auto">
          <a:xfrm>
            <a:off x="530225" y="1452563"/>
            <a:ext cx="757016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b="0" dirty="0">
                <a:solidFill>
                  <a:srgbClr val="000000"/>
                </a:solidFill>
              </a:rPr>
              <a:t>Wszczęcia 2012/2013</a:t>
            </a:r>
          </a:p>
        </p:txBody>
      </p:sp>
      <p:graphicFrame>
        <p:nvGraphicFramePr>
          <p:cNvPr id="188422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511390"/>
              </p:ext>
            </p:extLst>
          </p:nvPr>
        </p:nvGraphicFramePr>
        <p:xfrm>
          <a:off x="344488" y="2132856"/>
          <a:ext cx="8547992" cy="4320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r:id="rId5" imgW="5425910" imgH="2304488" progId="Excel.Chart.8">
                  <p:embed/>
                </p:oleObj>
              </mc:Choice>
              <mc:Fallback>
                <p:oleObj r:id="rId5" imgW="5425910" imgH="230448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2132856"/>
                        <a:ext cx="8547992" cy="43204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75455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1"/>
          <p:cNvSpPr txBox="1">
            <a:spLocks noChangeArrowheads="1"/>
          </p:cNvSpPr>
          <p:nvPr/>
        </p:nvSpPr>
        <p:spPr bwMode="auto">
          <a:xfrm>
            <a:off x="1042988" y="476250"/>
            <a:ext cx="7416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2400" b="0">
                <a:solidFill>
                  <a:srgbClr val="2A2A7E"/>
                </a:solidFill>
              </a:rPr>
              <a:t>BÓJKA I POBICIE – PODZIAŁ NA GMINY</a:t>
            </a:r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468313" y="1309688"/>
            <a:ext cx="777609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b="0">
                <a:solidFill>
                  <a:srgbClr val="000000"/>
                </a:solidFill>
              </a:rPr>
              <a:t>Wszczęcia 2012/2013</a:t>
            </a:r>
          </a:p>
        </p:txBody>
      </p:sp>
      <p:graphicFrame>
        <p:nvGraphicFramePr>
          <p:cNvPr id="190470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960026"/>
              </p:ext>
            </p:extLst>
          </p:nvPr>
        </p:nvGraphicFramePr>
        <p:xfrm>
          <a:off x="128588" y="1988840"/>
          <a:ext cx="8763892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r:id="rId5" imgW="5432007" imgH="2493480" progId="Excel.Chart.8">
                  <p:embed/>
                </p:oleObj>
              </mc:Choice>
              <mc:Fallback>
                <p:oleObj r:id="rId5" imgW="5432007" imgH="249348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988840"/>
                        <a:ext cx="8763892" cy="45365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63261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1"/>
          <p:cNvSpPr txBox="1">
            <a:spLocks noChangeArrowheads="1"/>
          </p:cNvSpPr>
          <p:nvPr/>
        </p:nvSpPr>
        <p:spPr bwMode="auto">
          <a:xfrm>
            <a:off x="684213" y="476250"/>
            <a:ext cx="81359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2400" b="0">
                <a:solidFill>
                  <a:srgbClr val="2A2A7E"/>
                </a:solidFill>
              </a:rPr>
              <a:t>USZKODZENIE MIENIA – PODZIAŁ NA GMINY</a:t>
            </a:r>
          </a:p>
        </p:txBody>
      </p:sp>
      <p:sp>
        <p:nvSpPr>
          <p:cNvPr id="192516" name="Text Box 3"/>
          <p:cNvSpPr txBox="1">
            <a:spLocks noChangeArrowheads="1"/>
          </p:cNvSpPr>
          <p:nvPr/>
        </p:nvSpPr>
        <p:spPr bwMode="auto">
          <a:xfrm>
            <a:off x="323850" y="1277938"/>
            <a:ext cx="813658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b="0">
                <a:solidFill>
                  <a:srgbClr val="000000"/>
                </a:solidFill>
              </a:rPr>
              <a:t>Wszczęcia 2012/2013</a:t>
            </a:r>
          </a:p>
        </p:txBody>
      </p:sp>
      <p:graphicFrame>
        <p:nvGraphicFramePr>
          <p:cNvPr id="192518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947626"/>
              </p:ext>
            </p:extLst>
          </p:nvPr>
        </p:nvGraphicFramePr>
        <p:xfrm>
          <a:off x="127000" y="1722438"/>
          <a:ext cx="8693150" cy="4730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r:id="rId5" imgW="5175953" imgH="2719052" progId="Excel.Chart.8">
                  <p:embed/>
                </p:oleObj>
              </mc:Choice>
              <mc:Fallback>
                <p:oleObj r:id="rId5" imgW="5175953" imgH="271905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1722438"/>
                        <a:ext cx="8693150" cy="473089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10472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1"/>
          <p:cNvSpPr txBox="1">
            <a:spLocks noChangeArrowheads="1"/>
          </p:cNvSpPr>
          <p:nvPr/>
        </p:nvSpPr>
        <p:spPr bwMode="auto">
          <a:xfrm>
            <a:off x="827088" y="404813"/>
            <a:ext cx="7273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3200" b="0">
                <a:solidFill>
                  <a:srgbClr val="002060"/>
                </a:solidFill>
              </a:rPr>
              <a:t>ZABEZPIECZONE MIENIE</a:t>
            </a:r>
          </a:p>
        </p:txBody>
      </p:sp>
      <p:graphicFrame>
        <p:nvGraphicFramePr>
          <p:cNvPr id="194563" name="Wykres 3"/>
          <p:cNvGraphicFramePr>
            <a:graphicFrameLocks/>
          </p:cNvGraphicFramePr>
          <p:nvPr/>
        </p:nvGraphicFramePr>
        <p:xfrm>
          <a:off x="488950" y="935038"/>
          <a:ext cx="8382000" cy="556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r:id="rId5" imgW="8382727" imgH="5572227" progId="Excel.Chart.8">
                  <p:embed/>
                </p:oleObj>
              </mc:Choice>
              <mc:Fallback>
                <p:oleObj r:id="rId5" imgW="8382727" imgH="557222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935038"/>
                        <a:ext cx="8382000" cy="556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38540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1"/>
          <p:cNvSpPr txBox="1">
            <a:spLocks noChangeArrowheads="1"/>
          </p:cNvSpPr>
          <p:nvPr/>
        </p:nvSpPr>
        <p:spPr bwMode="auto">
          <a:xfrm>
            <a:off x="468313" y="476250"/>
            <a:ext cx="799147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2000" b="0">
                <a:solidFill>
                  <a:srgbClr val="002060"/>
                </a:solidFill>
              </a:rPr>
              <a:t>ZAANGAŻOWANIE  FINANSOWE  SAMORZĄDÓW NA RZECZ </a:t>
            </a: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2000" b="0">
                <a:solidFill>
                  <a:srgbClr val="002060"/>
                </a:solidFill>
              </a:rPr>
              <a:t>KPP W PRUSZKOWIE</a:t>
            </a:r>
          </a:p>
        </p:txBody>
      </p:sp>
      <p:graphicFrame>
        <p:nvGraphicFramePr>
          <p:cNvPr id="149507" name="Wykres 3"/>
          <p:cNvGraphicFramePr>
            <a:graphicFrameLocks/>
          </p:cNvGraphicFramePr>
          <p:nvPr/>
        </p:nvGraphicFramePr>
        <p:xfrm>
          <a:off x="560388" y="1217613"/>
          <a:ext cx="8166100" cy="543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r:id="rId5" imgW="8169348" imgH="5432007" progId="Excel.Chart.8">
                  <p:embed/>
                </p:oleObj>
              </mc:Choice>
              <mc:Fallback>
                <p:oleObj r:id="rId5" imgW="8169348" imgH="543200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1217613"/>
                        <a:ext cx="8166100" cy="543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5055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1"/>
          <p:cNvSpPr txBox="1">
            <a:spLocks noChangeArrowheads="1"/>
          </p:cNvSpPr>
          <p:nvPr/>
        </p:nvSpPr>
        <p:spPr bwMode="auto">
          <a:xfrm>
            <a:off x="423863" y="301625"/>
            <a:ext cx="8229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2800" b="0" smtClean="0">
                <a:solidFill>
                  <a:srgbClr val="FF0000"/>
                </a:solidFill>
              </a:rPr>
              <a:t>ZAMIERZENIA NA 2014 ROK</a:t>
            </a:r>
          </a:p>
        </p:txBody>
      </p:sp>
      <p:sp>
        <p:nvSpPr>
          <p:cNvPr id="150531" name="Text Box 2"/>
          <p:cNvSpPr txBox="1">
            <a:spLocks noChangeArrowheads="1"/>
          </p:cNvSpPr>
          <p:nvPr/>
        </p:nvSpPr>
        <p:spPr bwMode="auto">
          <a:xfrm>
            <a:off x="395288" y="1196975"/>
            <a:ext cx="825817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lnSpc>
                <a:spcPct val="150000"/>
              </a:lnSpc>
              <a:spcBef>
                <a:spcPts val="450"/>
              </a:spcBef>
              <a:spcAft>
                <a:spcPct val="0"/>
              </a:spcAft>
              <a:buClr>
                <a:srgbClr val="2A2A7E"/>
              </a:buClr>
              <a:buSzPct val="100000"/>
              <a:buFont typeface="Georgia" pitchFamily="18" charset="0"/>
              <a:buChar char="•"/>
            </a:pPr>
            <a:r>
              <a:rPr lang="pl-PL" altLang="pl-PL" sz="1400" dirty="0" smtClean="0">
                <a:solidFill>
                  <a:srgbClr val="2A2A7E"/>
                </a:solidFill>
              </a:rPr>
              <a:t>Kontynuacja prac związanych z rozbudową Komendy Powiatowej Policji w Pruszkowie finansowanej w całości z funduszy Ministerstwa Spraw Wewnętrznych;</a:t>
            </a:r>
          </a:p>
          <a:p>
            <a:pPr defTabSz="449263" eaLnBrk="1" fontAlgn="base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2A2A7E"/>
              </a:buClr>
              <a:buSzPct val="100000"/>
              <a:buFont typeface="Georgia" pitchFamily="18" charset="0"/>
              <a:buChar char="•"/>
            </a:pPr>
            <a:r>
              <a:rPr lang="pl-PL" altLang="pl-PL" sz="1400" dirty="0" smtClean="0">
                <a:solidFill>
                  <a:srgbClr val="2A2A7E"/>
                </a:solidFill>
              </a:rPr>
              <a:t>Podpisanie porozumień z samorządami dotyczących przeznaczenia funduszy  na służby ponadnormatywne </a:t>
            </a:r>
            <a:br>
              <a:rPr lang="pl-PL" altLang="pl-PL" sz="1400" dirty="0" smtClean="0">
                <a:solidFill>
                  <a:srgbClr val="2A2A7E"/>
                </a:solidFill>
              </a:rPr>
            </a:br>
            <a:r>
              <a:rPr lang="pl-PL" altLang="pl-PL" sz="1400" dirty="0" smtClean="0">
                <a:solidFill>
                  <a:srgbClr val="2A2A7E"/>
                </a:solidFill>
              </a:rPr>
              <a:t>dla policjantów we wszystkich jednostkach powiatu.</a:t>
            </a:r>
          </a:p>
          <a:p>
            <a:pPr defTabSz="449263" eaLnBrk="1" fontAlgn="base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2A2A7E"/>
              </a:buClr>
              <a:buSzPct val="100000"/>
              <a:buFont typeface="Georgia" pitchFamily="18" charset="0"/>
              <a:buChar char="•"/>
            </a:pPr>
            <a:r>
              <a:rPr lang="pl-PL" altLang="pl-PL" sz="1400" dirty="0" smtClean="0">
                <a:solidFill>
                  <a:srgbClr val="2A2A7E"/>
                </a:solidFill>
              </a:rPr>
              <a:t>Kontynuacja spotkań z mieszkańcami w ramach cyklu „Debat społecznych”.</a:t>
            </a:r>
          </a:p>
          <a:p>
            <a:pPr algn="just" defTabSz="449263" eaLnBrk="1" fontAlgn="base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2A2A7E"/>
              </a:buClr>
              <a:buSzPct val="100000"/>
              <a:buFont typeface="Georgia" pitchFamily="18" charset="0"/>
              <a:buChar char="•"/>
            </a:pPr>
            <a:r>
              <a:rPr lang="pl-PL" altLang="pl-PL" sz="1400" dirty="0" smtClean="0">
                <a:solidFill>
                  <a:srgbClr val="2A2A7E"/>
                </a:solidFill>
              </a:rPr>
              <a:t>Kontynuowanie  wspólnych </a:t>
            </a:r>
            <a:r>
              <a:rPr lang="pl-PL" altLang="pl-PL" sz="1400" dirty="0" smtClean="0">
                <a:solidFill>
                  <a:srgbClr val="002060"/>
                </a:solidFill>
              </a:rPr>
              <a:t>działań  ze Strażami Miejskimi, ŻW  </a:t>
            </a:r>
            <a:r>
              <a:rPr lang="pl-PL" altLang="pl-PL" sz="1400" dirty="0" smtClean="0">
                <a:solidFill>
                  <a:srgbClr val="2A2A7E"/>
                </a:solidFill>
              </a:rPr>
              <a:t>i SOK do na terenie powiatu.</a:t>
            </a:r>
          </a:p>
          <a:p>
            <a:pPr defTabSz="449263" eaLnBrk="1" fontAlgn="base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2A2A7E"/>
              </a:buClr>
              <a:buSzPct val="100000"/>
              <a:buFont typeface="Georgia" pitchFamily="18" charset="0"/>
              <a:buChar char="•"/>
            </a:pPr>
            <a:r>
              <a:rPr lang="pl-PL" altLang="pl-PL" sz="1400" dirty="0" smtClean="0">
                <a:solidFill>
                  <a:srgbClr val="2A2A7E"/>
                </a:solidFill>
              </a:rPr>
              <a:t>Doposażenie jednostek w środki niezbędne do wykonywania zadań ustawowych: samochody, sprzęt komputerowy i biurowy.</a:t>
            </a:r>
          </a:p>
        </p:txBody>
      </p:sp>
    </p:spTree>
    <p:extLst>
      <p:ext uri="{BB962C8B-B14F-4D97-AF65-F5344CB8AC3E}">
        <p14:creationId xmlns:p14="http://schemas.microsoft.com/office/powerpoint/2010/main" val="24411347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1"/>
          <p:cNvSpPr txBox="1">
            <a:spLocks noChangeArrowheads="1"/>
          </p:cNvSpPr>
          <p:nvPr/>
        </p:nvSpPr>
        <p:spPr bwMode="auto">
          <a:xfrm>
            <a:off x="684213" y="476250"/>
            <a:ext cx="6983412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ts val="1125"/>
              </a:spcBef>
              <a:spcAft>
                <a:spcPct val="0"/>
              </a:spcAft>
              <a:buSzPct val="100000"/>
            </a:pPr>
            <a:r>
              <a:rPr lang="pl-PL" altLang="pl-PL">
                <a:solidFill>
                  <a:srgbClr val="FF0000"/>
                </a:solidFill>
              </a:rPr>
              <a:t>ZDARZENIA DROGOWE NA TERENIE POWIATU </a:t>
            </a:r>
            <a:br>
              <a:rPr lang="pl-PL" altLang="pl-PL">
                <a:solidFill>
                  <a:srgbClr val="FF0000"/>
                </a:solidFill>
              </a:rPr>
            </a:br>
            <a:r>
              <a:rPr lang="pl-PL" altLang="pl-PL">
                <a:solidFill>
                  <a:srgbClr val="FF0000"/>
                </a:solidFill>
              </a:rPr>
              <a:t>W ROKU 2013</a:t>
            </a:r>
          </a:p>
        </p:txBody>
      </p:sp>
      <p:graphicFrame>
        <p:nvGraphicFramePr>
          <p:cNvPr id="155651" name="Wykres 4"/>
          <p:cNvGraphicFramePr>
            <a:graphicFrameLocks/>
          </p:cNvGraphicFramePr>
          <p:nvPr/>
        </p:nvGraphicFramePr>
        <p:xfrm>
          <a:off x="344488" y="1141413"/>
          <a:ext cx="5286375" cy="255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5" imgW="5285690" imgH="2554445" progId="Excel.Chart.8">
                  <p:embed/>
                </p:oleObj>
              </mc:Choice>
              <mc:Fallback>
                <p:oleObj r:id="rId5" imgW="5285690" imgH="255444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1141413"/>
                        <a:ext cx="5286375" cy="2554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2" name="Wykres 5"/>
          <p:cNvGraphicFramePr>
            <a:graphicFrameLocks/>
          </p:cNvGraphicFramePr>
          <p:nvPr/>
        </p:nvGraphicFramePr>
        <p:xfrm>
          <a:off x="4160838" y="3954463"/>
          <a:ext cx="4440237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8" imgW="4438273" imgH="2353260" progId="Excel.Chart.8">
                  <p:embed/>
                </p:oleObj>
              </mc:Choice>
              <mc:Fallback>
                <p:oleObj r:id="rId8" imgW="4438273" imgH="23532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838" y="3954463"/>
                        <a:ext cx="4440237" cy="235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78359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1"/>
          <p:cNvSpPr txBox="1">
            <a:spLocks noChangeArrowheads="1"/>
          </p:cNvSpPr>
          <p:nvPr/>
        </p:nvSpPr>
        <p:spPr bwMode="auto">
          <a:xfrm>
            <a:off x="1116013" y="1773238"/>
            <a:ext cx="69135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ts val="3375"/>
              </a:spcBef>
              <a:spcAft>
                <a:spcPct val="0"/>
              </a:spcAft>
              <a:buSzPct val="100000"/>
            </a:pPr>
            <a:r>
              <a:rPr lang="pl-PL" altLang="pl-PL" sz="5400" smtClean="0">
                <a:solidFill>
                  <a:srgbClr val="2A2A7E"/>
                </a:solidFill>
              </a:rPr>
              <a:t>DZIĘKUJĘ ZA UWAGĘ.</a:t>
            </a:r>
          </a:p>
        </p:txBody>
      </p:sp>
    </p:spTree>
    <p:extLst>
      <p:ext uri="{BB962C8B-B14F-4D97-AF65-F5344CB8AC3E}">
        <p14:creationId xmlns:p14="http://schemas.microsoft.com/office/powerpoint/2010/main" val="328003082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611188" y="549275"/>
            <a:ext cx="748982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ts val="1125"/>
              </a:spcBef>
              <a:spcAft>
                <a:spcPct val="0"/>
              </a:spcAft>
              <a:buSzPct val="100000"/>
            </a:pPr>
            <a:r>
              <a:rPr lang="pl-PL" altLang="pl-PL" b="0">
                <a:solidFill>
                  <a:srgbClr val="FF0000"/>
                </a:solidFill>
              </a:rPr>
              <a:t>OFIARY ZDARZEŃ DROGOWYCH NA TERENIE POWIATU </a:t>
            </a:r>
            <a:br>
              <a:rPr lang="pl-PL" altLang="pl-PL" b="0">
                <a:solidFill>
                  <a:srgbClr val="FF0000"/>
                </a:solidFill>
              </a:rPr>
            </a:br>
            <a:r>
              <a:rPr lang="pl-PL" altLang="pl-PL" b="0">
                <a:solidFill>
                  <a:srgbClr val="FF0000"/>
                </a:solidFill>
              </a:rPr>
              <a:t>W 2013 ROKU</a:t>
            </a:r>
          </a:p>
        </p:txBody>
      </p:sp>
      <p:graphicFrame>
        <p:nvGraphicFramePr>
          <p:cNvPr id="156675" name="Wykres 6"/>
          <p:cNvGraphicFramePr>
            <a:graphicFrameLocks/>
          </p:cNvGraphicFramePr>
          <p:nvPr/>
        </p:nvGraphicFramePr>
        <p:xfrm>
          <a:off x="344488" y="1433513"/>
          <a:ext cx="4783137" cy="255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5" imgW="4779678" imgH="2554445" progId="Excel.Chart.8">
                  <p:embed/>
                </p:oleObj>
              </mc:Choice>
              <mc:Fallback>
                <p:oleObj r:id="rId5" imgW="4779678" imgH="255444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1433513"/>
                        <a:ext cx="4783137" cy="2551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6" name="Wykres 7"/>
          <p:cNvGraphicFramePr>
            <a:graphicFrameLocks/>
          </p:cNvGraphicFramePr>
          <p:nvPr/>
        </p:nvGraphicFramePr>
        <p:xfrm>
          <a:off x="4273550" y="3954463"/>
          <a:ext cx="4649788" cy="269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r:id="rId8" imgW="4651651" imgH="2688569" progId="Excel.Chart.8">
                  <p:embed/>
                </p:oleObj>
              </mc:Choice>
              <mc:Fallback>
                <p:oleObj r:id="rId8" imgW="4651651" imgH="268856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3954463"/>
                        <a:ext cx="4649788" cy="2690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40638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pole tekstowe 2"/>
          <p:cNvSpPr txBox="1">
            <a:spLocks noChangeArrowheads="1"/>
          </p:cNvSpPr>
          <p:nvPr/>
        </p:nvSpPr>
        <p:spPr bwMode="auto">
          <a:xfrm>
            <a:off x="684213" y="476250"/>
            <a:ext cx="7704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altLang="pl-PL" sz="2000" b="1">
                <a:solidFill>
                  <a:srgbClr val="002060"/>
                </a:solidFill>
                <a:latin typeface="Georgia" pitchFamily="18" charset="0"/>
              </a:rPr>
              <a:t>OFIARY ZDAREZŃ NA TERENIE GMIN</a:t>
            </a:r>
          </a:p>
        </p:txBody>
      </p:sp>
      <p:graphicFrame>
        <p:nvGraphicFramePr>
          <p:cNvPr id="157699" name="Wykres 4"/>
          <p:cNvGraphicFramePr>
            <a:graphicFrameLocks/>
          </p:cNvGraphicFramePr>
          <p:nvPr/>
        </p:nvGraphicFramePr>
        <p:xfrm>
          <a:off x="4160838" y="3378200"/>
          <a:ext cx="4673600" cy="313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4" imgW="4669941" imgH="3133616" progId="Excel.Chart.8">
                  <p:embed/>
                </p:oleObj>
              </mc:Choice>
              <mc:Fallback>
                <p:oleObj r:id="rId4" imgW="4669941" imgH="313361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838" y="3378200"/>
                        <a:ext cx="4673600" cy="313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0" name="Wykres 5"/>
          <p:cNvGraphicFramePr>
            <a:graphicFrameLocks/>
          </p:cNvGraphicFramePr>
          <p:nvPr/>
        </p:nvGraphicFramePr>
        <p:xfrm>
          <a:off x="128588" y="855663"/>
          <a:ext cx="4926012" cy="305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r:id="rId7" imgW="4925995" imgH="3060457" progId="Excel.Chart.8">
                  <p:embed/>
                </p:oleObj>
              </mc:Choice>
              <mc:Fallback>
                <p:oleObj r:id="rId7" imgW="4925995" imgH="306045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855663"/>
                        <a:ext cx="4926012" cy="305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744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1"/>
          <p:cNvSpPr txBox="1">
            <a:spLocks noChangeArrowheads="1"/>
          </p:cNvSpPr>
          <p:nvPr/>
        </p:nvSpPr>
        <p:spPr bwMode="auto">
          <a:xfrm>
            <a:off x="395288" y="260350"/>
            <a:ext cx="8208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ts val="2000"/>
              </a:spcBef>
              <a:spcAft>
                <a:spcPct val="0"/>
              </a:spcAft>
              <a:buSzPct val="100000"/>
            </a:pPr>
            <a:r>
              <a:rPr lang="pl-PL" altLang="pl-PL" sz="2000">
                <a:solidFill>
                  <a:srgbClr val="FF0000"/>
                </a:solidFill>
              </a:rPr>
              <a:t>GŁÓWNE PRZYCZYNY WYPADKÓW DROGOWYCH</a:t>
            </a:r>
          </a:p>
        </p:txBody>
      </p:sp>
      <p:graphicFrame>
        <p:nvGraphicFramePr>
          <p:cNvPr id="158723" name="Wykres 3"/>
          <p:cNvGraphicFramePr>
            <a:graphicFrameLocks/>
          </p:cNvGraphicFramePr>
          <p:nvPr/>
        </p:nvGraphicFramePr>
        <p:xfrm>
          <a:off x="704850" y="1001713"/>
          <a:ext cx="8094663" cy="543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5" imgW="8090093" imgH="5432007" progId="Excel.Chart.8">
                  <p:embed/>
                </p:oleObj>
              </mc:Choice>
              <mc:Fallback>
                <p:oleObj r:id="rId5" imgW="8090093" imgH="543200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1001713"/>
                        <a:ext cx="8094663" cy="543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646825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1"/>
          <p:cNvSpPr txBox="1">
            <a:spLocks noChangeArrowheads="1"/>
          </p:cNvSpPr>
          <p:nvPr/>
        </p:nvSpPr>
        <p:spPr bwMode="auto">
          <a:xfrm>
            <a:off x="827088" y="188913"/>
            <a:ext cx="74882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ts val="2000"/>
              </a:spcBef>
              <a:spcAft>
                <a:spcPct val="0"/>
              </a:spcAft>
              <a:buSzPct val="100000"/>
            </a:pPr>
            <a:r>
              <a:rPr lang="pl-PL" altLang="pl-PL" sz="3200">
                <a:solidFill>
                  <a:srgbClr val="2A2A7E"/>
                </a:solidFill>
              </a:rPr>
              <a:t>NIETRZEŹWI KIERUJĄCY</a:t>
            </a:r>
          </a:p>
          <a:p>
            <a:pPr algn="ctr" defTabSz="449263" eaLnBrk="1" fontAlgn="base" hangingPunct="1">
              <a:spcBef>
                <a:spcPts val="2000"/>
              </a:spcBef>
              <a:spcAft>
                <a:spcPct val="0"/>
              </a:spcAft>
              <a:buSzPct val="100000"/>
            </a:pPr>
            <a:r>
              <a:rPr lang="pl-PL" altLang="pl-PL" sz="2000">
                <a:solidFill>
                  <a:srgbClr val="2A2A7E"/>
                </a:solidFill>
              </a:rPr>
              <a:t>(Zatrzymani ogółem)</a:t>
            </a:r>
          </a:p>
        </p:txBody>
      </p:sp>
      <p:pic>
        <p:nvPicPr>
          <p:cNvPr id="159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1506538"/>
            <a:ext cx="7734300" cy="485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1699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1"/>
          <p:cNvSpPr txBox="1">
            <a:spLocks noChangeArrowheads="1"/>
          </p:cNvSpPr>
          <p:nvPr/>
        </p:nvSpPr>
        <p:spPr bwMode="auto">
          <a:xfrm>
            <a:off x="1000125" y="428625"/>
            <a:ext cx="72866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2400">
                <a:solidFill>
                  <a:srgbClr val="00206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Liczba interwencji przeprowadzonych przez policjantów za okres 12 miesięcy 2013r </a:t>
            </a:r>
          </a:p>
        </p:txBody>
      </p:sp>
      <p:graphicFrame>
        <p:nvGraphicFramePr>
          <p:cNvPr id="162818" name="Group 2"/>
          <p:cNvGraphicFramePr>
            <a:graphicFrameLocks noGrp="1"/>
          </p:cNvGraphicFramePr>
          <p:nvPr/>
        </p:nvGraphicFramePr>
        <p:xfrm>
          <a:off x="1403350" y="1628775"/>
          <a:ext cx="6672263" cy="1279526"/>
        </p:xfrm>
        <a:graphic>
          <a:graphicData uri="http://schemas.openxmlformats.org/drawingml/2006/table">
            <a:tbl>
              <a:tblPr/>
              <a:tblGrid>
                <a:gridCol w="3279775"/>
                <a:gridCol w="3392488"/>
              </a:tblGrid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Łączna ilość  interwencji</a:t>
                      </a:r>
                    </a:p>
                  </a:txBody>
                  <a:tcPr marL="90000" marR="90000" marT="11167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Średnia ilość podejmowanych interwencji  na dobę</a:t>
                      </a:r>
                    </a:p>
                  </a:txBody>
                  <a:tcPr marL="90000" marR="90000" marT="11167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23. 483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(2012r. - 19293)</a:t>
                      </a:r>
                    </a:p>
                  </a:txBody>
                  <a:tcPr marL="90000" marR="90000" marT="11167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64,33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(2012r. - 52,85)</a:t>
                      </a:r>
                    </a:p>
                  </a:txBody>
                  <a:tcPr marL="90000" marR="90000" marT="11167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60776" name="Text Box 7"/>
          <p:cNvSpPr txBox="1">
            <a:spLocks noChangeArrowheads="1"/>
          </p:cNvSpPr>
          <p:nvPr/>
        </p:nvSpPr>
        <p:spPr bwMode="auto">
          <a:xfrm>
            <a:off x="820738" y="4868863"/>
            <a:ext cx="7286625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2000">
                <a:solidFill>
                  <a:srgbClr val="00206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Czas reakcji na zdarzenie w Komendzie Powiatowej Policji w Pruszkowie</a:t>
            </a:r>
          </a:p>
        </p:txBody>
      </p:sp>
      <p:graphicFrame>
        <p:nvGraphicFramePr>
          <p:cNvPr id="162824" name="Group 8"/>
          <p:cNvGraphicFramePr>
            <a:graphicFrameLocks noGrp="1"/>
          </p:cNvGraphicFramePr>
          <p:nvPr/>
        </p:nvGraphicFramePr>
        <p:xfrm>
          <a:off x="2398713" y="3352800"/>
          <a:ext cx="4492625" cy="1226040"/>
        </p:xfrm>
        <a:graphic>
          <a:graphicData uri="http://schemas.openxmlformats.org/drawingml/2006/table">
            <a:tbl>
              <a:tblPr/>
              <a:tblGrid>
                <a:gridCol w="4492625"/>
              </a:tblGrid>
              <a:tr h="832469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średni czas odbioru połączenia </a:t>
                      </a:r>
                      <a:br>
                        <a:rPr kumimoji="0" lang="pl-PL" alt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kumimoji="0" lang="pl-PL" alt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na numer 997 i 112 </a:t>
                      </a: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(do czasu przejęcia</a:t>
                      </a:r>
                      <a:b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przez WCPR)</a:t>
                      </a:r>
                    </a:p>
                  </a:txBody>
                  <a:tcPr marL="90000" marR="90000" marT="11873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</a:tr>
              <a:tr h="393081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14 sekund </a:t>
                      </a:r>
                    </a:p>
                  </a:txBody>
                  <a:tcPr marL="90000" marR="90000" marT="111611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2827" name="Group 11"/>
          <p:cNvGraphicFramePr>
            <a:graphicFrameLocks noGrp="1"/>
          </p:cNvGraphicFramePr>
          <p:nvPr/>
        </p:nvGraphicFramePr>
        <p:xfrm>
          <a:off x="2436813" y="5805488"/>
          <a:ext cx="4514850" cy="1017625"/>
        </p:xfrm>
        <a:graphic>
          <a:graphicData uri="http://schemas.openxmlformats.org/drawingml/2006/table">
            <a:tbl>
              <a:tblPr/>
              <a:tblGrid>
                <a:gridCol w="2387600"/>
                <a:gridCol w="2127250"/>
              </a:tblGrid>
              <a:tr h="39539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Obszar miejski</a:t>
                      </a:r>
                    </a:p>
                  </a:txBody>
                  <a:tcPr marL="90000" marR="90000" marT="112733" marB="467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Obszar wiejski</a:t>
                      </a:r>
                    </a:p>
                  </a:txBody>
                  <a:tcPr marL="90000" marR="90000" marT="112733" marB="467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622197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7 min.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(2012r. – 13 min.) </a:t>
                      </a:r>
                    </a:p>
                  </a:txBody>
                  <a:tcPr marL="90000" marR="90000" marT="112733" marB="4679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9 min.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(2012 r. -14 min.)</a:t>
                      </a:r>
                    </a:p>
                  </a:txBody>
                  <a:tcPr marL="90000" marR="90000" marT="112733" marB="4679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4836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fld id="{B7157700-C119-4CAF-A4C6-F5046A01DD7E}" type="slidenum">
              <a:rPr lang="pl-PL" altLang="pl-PL" sz="1200">
                <a:solidFill>
                  <a:srgbClr val="898989"/>
                </a:solidFill>
                <a:latin typeface="Calibri" pitchFamily="34" charset="0"/>
              </a:rPr>
              <a:pPr algn="r" defTabSz="449263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</a:pPr>
              <a:t>9</a:t>
            </a:fld>
            <a:endParaRPr lang="pl-PL" altLang="pl-PL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61795" name="Text Box 2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fld id="{B5479F99-33D3-428C-BBAA-4F2D724E45B6}" type="slidenum">
              <a:rPr lang="pl-PL" altLang="pl-PL" sz="1200">
                <a:solidFill>
                  <a:srgbClr val="898989"/>
                </a:solidFill>
                <a:latin typeface="Calibri" pitchFamily="34" charset="0"/>
              </a:rPr>
              <a:pPr algn="r" defTabSz="449263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</a:pPr>
              <a:t>9</a:t>
            </a:fld>
            <a:endParaRPr lang="pl-PL" altLang="pl-PL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61796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fld id="{6017F9D7-C889-4F16-B291-B85D71F98B7D}" type="slidenum">
              <a:rPr lang="pl-PL" altLang="pl-PL" sz="1200">
                <a:solidFill>
                  <a:srgbClr val="898989"/>
                </a:solidFill>
                <a:latin typeface="Calibri" pitchFamily="34" charset="0"/>
              </a:rPr>
              <a:pPr algn="r" defTabSz="449263" eaLnBrk="1" fontAlgn="base" hangingPunct="1">
                <a:spcBef>
                  <a:spcPct val="0"/>
                </a:spcBef>
                <a:spcAft>
                  <a:spcPct val="0"/>
                </a:spcAft>
                <a:buSzPct val="100000"/>
              </a:pPr>
              <a:t>9</a:t>
            </a:fld>
            <a:endParaRPr lang="pl-PL" altLang="pl-PL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61797" name="Text Box 4"/>
          <p:cNvSpPr txBox="1"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 altLang="pl-PL" b="1">
              <a:solidFill>
                <a:srgbClr val="FFFFFF"/>
              </a:solidFill>
              <a:latin typeface="Georgia" pitchFamily="18" charset="0"/>
            </a:endParaRPr>
          </a:p>
        </p:txBody>
      </p:sp>
      <p:graphicFrame>
        <p:nvGraphicFramePr>
          <p:cNvPr id="163845" name="Group 5"/>
          <p:cNvGraphicFramePr>
            <a:graphicFrameLocks noGrp="1"/>
          </p:cNvGraphicFramePr>
          <p:nvPr/>
        </p:nvGraphicFramePr>
        <p:xfrm>
          <a:off x="4716463" y="1628775"/>
          <a:ext cx="4106862" cy="1512888"/>
        </p:xfrm>
        <a:graphic>
          <a:graphicData uri="http://schemas.openxmlformats.org/drawingml/2006/table">
            <a:tbl>
              <a:tblPr/>
              <a:tblGrid>
                <a:gridCol w="2338387"/>
                <a:gridCol w="1768475"/>
              </a:tblGrid>
              <a:tr h="779463">
                <a:tc rowSpan="2"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KPP</a:t>
                      </a:r>
                    </a:p>
                  </a:txBody>
                  <a:tcPr marL="90000" marR="90000" marT="194472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zcionka tekstu podstawowego" charset="0"/>
                          <a:ea typeface="Lucida Sans Unicode" pitchFamily="34" charset="0"/>
                          <a:cs typeface="Lucida Sans Unicode" pitchFamily="34" charset="0"/>
                        </a:rPr>
                        <a:t>2013 r.</a:t>
                      </a:r>
                    </a:p>
                  </a:txBody>
                  <a:tcPr marL="90000" marR="90000" marT="89208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</a:tr>
              <a:tr h="7334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18045 służb</a:t>
                      </a:r>
                    </a:p>
                  </a:txBody>
                  <a:tcPr marL="90000" marR="90000" marT="14508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</a:tr>
            </a:tbl>
          </a:graphicData>
        </a:graphic>
      </p:graphicFrame>
      <p:sp>
        <p:nvSpPr>
          <p:cNvPr id="161802" name="Text Box 9"/>
          <p:cNvSpPr txBox="1">
            <a:spLocks noChangeArrowheads="1"/>
          </p:cNvSpPr>
          <p:nvPr/>
        </p:nvSpPr>
        <p:spPr bwMode="auto">
          <a:xfrm>
            <a:off x="4859338" y="3500438"/>
            <a:ext cx="3960812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pl-PL" altLang="pl-PL" sz="2400">
                <a:solidFill>
                  <a:srgbClr val="002060"/>
                </a:solidFill>
                <a:latin typeface="Arial" charset="0"/>
              </a:rPr>
              <a:t>Służbę zewnętrzną pełniło </a:t>
            </a:r>
          </a:p>
          <a:p>
            <a:pPr algn="ctr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pl-PL" altLang="pl-PL" sz="2400">
                <a:solidFill>
                  <a:srgbClr val="002060"/>
                </a:solidFill>
                <a:latin typeface="Arial" charset="0"/>
              </a:rPr>
              <a:t>średnio </a:t>
            </a:r>
            <a:r>
              <a:rPr lang="pl-PL" altLang="pl-PL" sz="2400">
                <a:solidFill>
                  <a:srgbClr val="C00000"/>
                </a:solidFill>
                <a:latin typeface="Arial" charset="0"/>
              </a:rPr>
              <a:t>ok. 49 </a:t>
            </a:r>
            <a:r>
              <a:rPr lang="pl-PL" altLang="pl-PL" sz="2400">
                <a:solidFill>
                  <a:srgbClr val="002060"/>
                </a:solidFill>
                <a:latin typeface="Arial" charset="0"/>
              </a:rPr>
              <a:t>policjantów dziennie</a:t>
            </a:r>
          </a:p>
        </p:txBody>
      </p:sp>
      <p:pic>
        <p:nvPicPr>
          <p:cNvPr id="1638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71638"/>
            <a:ext cx="3603625" cy="260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1804" name="Text Box 11"/>
          <p:cNvSpPr txBox="1">
            <a:spLocks noChangeArrowheads="1"/>
          </p:cNvSpPr>
          <p:nvPr/>
        </p:nvSpPr>
        <p:spPr bwMode="auto">
          <a:xfrm>
            <a:off x="323850" y="5445125"/>
            <a:ext cx="84963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ts val="1250"/>
              </a:spcBef>
              <a:spcAft>
                <a:spcPct val="0"/>
              </a:spcAft>
              <a:buSzPct val="100000"/>
            </a:pPr>
            <a:r>
              <a:rPr lang="pl-PL" altLang="pl-PL" sz="2000" b="0">
                <a:solidFill>
                  <a:srgbClr val="FF0000"/>
                </a:solidFill>
              </a:rPr>
              <a:t>Policjanci Pionu Prewencji zatrzymali ogółem  880 sprawców przestępstw w tym 356 „na gorąco”.</a:t>
            </a:r>
          </a:p>
        </p:txBody>
      </p:sp>
      <p:sp>
        <p:nvSpPr>
          <p:cNvPr id="161805" name="Text Box 12"/>
          <p:cNvSpPr txBox="1">
            <a:spLocks noChangeArrowheads="1"/>
          </p:cNvSpPr>
          <p:nvPr/>
        </p:nvSpPr>
        <p:spPr bwMode="auto">
          <a:xfrm>
            <a:off x="323850" y="404813"/>
            <a:ext cx="84963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Georgia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pl-PL" altLang="pl-PL" sz="2400" b="0">
                <a:solidFill>
                  <a:srgbClr val="3333CC"/>
                </a:solidFill>
              </a:rPr>
              <a:t>ODBYTE SŁUŻBY ORAZ  ILOŚĆ ZATRZYMANYCH  SPRAWCÓW PRZESTĘPSTW</a:t>
            </a:r>
          </a:p>
        </p:txBody>
      </p:sp>
    </p:spTree>
    <p:extLst>
      <p:ext uri="{BB962C8B-B14F-4D97-AF65-F5344CB8AC3E}">
        <p14:creationId xmlns:p14="http://schemas.microsoft.com/office/powerpoint/2010/main" val="380222120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pl-PL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pl-PL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9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pl-PL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pl-PL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pl-PL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pl-PL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0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pl-PL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pl-PL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pl-PL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pl-PL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pl-PL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pl-PL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pl-PL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pl-PL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407</Words>
  <Application>Microsoft Office PowerPoint</Application>
  <PresentationFormat>Pokaz na ekranie (4:3)</PresentationFormat>
  <Paragraphs>139</Paragraphs>
  <Slides>30</Slides>
  <Notes>29</Notes>
  <HiddenSlides>0</HiddenSlides>
  <MMClips>0</MMClips>
  <ScaleCrop>false</ScaleCrop>
  <HeadingPairs>
    <vt:vector size="6" baseType="variant">
      <vt:variant>
        <vt:lpstr>Motyw</vt:lpstr>
      </vt:variant>
      <vt:variant>
        <vt:i4>7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8" baseType="lpstr">
      <vt:lpstr>1_Motyw pakietu Office</vt:lpstr>
      <vt:lpstr>39_Motyw pakietu Office</vt:lpstr>
      <vt:lpstr>Motyw pakietu Office</vt:lpstr>
      <vt:lpstr>50_Motyw pakietu Office</vt:lpstr>
      <vt:lpstr>2_Motyw pakietu Office</vt:lpstr>
      <vt:lpstr>3_Motyw pakietu Office</vt:lpstr>
      <vt:lpstr>4_Motyw pakietu Office</vt:lpstr>
      <vt:lpstr>Wykres programu Microsoft Excel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Justyna</dc:creator>
  <cp:lastModifiedBy>Justyna</cp:lastModifiedBy>
  <cp:revision>3</cp:revision>
  <dcterms:created xsi:type="dcterms:W3CDTF">2014-02-11T21:46:00Z</dcterms:created>
  <dcterms:modified xsi:type="dcterms:W3CDTF">2014-02-11T22:06:29Z</dcterms:modified>
</cp:coreProperties>
</file>